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8" r:id="rId4"/>
    <p:sldId id="261" r:id="rId5"/>
    <p:sldId id="266" r:id="rId6"/>
    <p:sldId id="268" r:id="rId7"/>
    <p:sldId id="263" r:id="rId8"/>
    <p:sldId id="257" r:id="rId9"/>
    <p:sldId id="260"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9" autoAdjust="0"/>
    <p:restoredTop sz="94643"/>
  </p:normalViewPr>
  <p:slideViewPr>
    <p:cSldViewPr>
      <p:cViewPr varScale="1">
        <p:scale>
          <a:sx n="72" d="100"/>
          <a:sy n="72" d="100"/>
        </p:scale>
        <p:origin x="153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p14="http://schemas.microsoft.com/office/powerpoint/2010/main" val="9940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2/20/2018 4:53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424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2/20/2018 4:54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275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2/20/2018 4:54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77969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2/20/2018 4:54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8986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2/20/2018 4:55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2/20/2018 4:55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111059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689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Demo, Video etc. &quot;special&quot; slides">
  <p:cSld name="3_Demo, Video etc. &quot;special&quot; slides">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369219" y="649805"/>
            <a:ext cx="7043208" cy="1523494"/>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E59B0"/>
              </a:buClr>
              <a:buSzPts val="5400"/>
              <a:buFont typeface="Calibri"/>
              <a:buNone/>
              <a:defRPr sz="54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subTitle" idx="1"/>
          </p:nvPr>
        </p:nvSpPr>
        <p:spPr>
          <a:xfrm>
            <a:off x="1368955" y="4344988"/>
            <a:ext cx="7043208" cy="46166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ctr" rtl="0">
              <a:lnSpc>
                <a:spcPct val="90000"/>
              </a:lnSpc>
              <a:spcBef>
                <a:spcPts val="560"/>
              </a:spcBef>
              <a:spcAft>
                <a:spcPts val="0"/>
              </a:spcAft>
              <a:buClr>
                <a:srgbClr val="888888"/>
              </a:buClr>
              <a:buSzPts val="2800"/>
              <a:buFont typeface="Calibri"/>
              <a:buNone/>
              <a:defRPr sz="2800" b="0" i="0" u="none" strike="noStrike" cap="none">
                <a:solidFill>
                  <a:srgbClr val="888888"/>
                </a:solidFill>
                <a:latin typeface="Calibri"/>
                <a:ea typeface="Calibri"/>
                <a:cs typeface="Calibri"/>
                <a:sym typeface="Calibri"/>
              </a:defRPr>
            </a:lvl2pPr>
            <a:lvl3pPr marR="0" lvl="2"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R="0" lvl="3"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R="0" lvl="4"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Shape 19"/>
          <p:cNvSpPr txBox="1">
            <a:spLocks noGrp="1"/>
          </p:cNvSpPr>
          <p:nvPr>
            <p:ph type="body" idx="2"/>
          </p:nvPr>
        </p:nvSpPr>
        <p:spPr>
          <a:xfrm>
            <a:off x="722049" y="2355850"/>
            <a:ext cx="7690114" cy="1384994"/>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2000"/>
              </a:spcBef>
              <a:spcAft>
                <a:spcPts val="0"/>
              </a:spcAft>
              <a:buClr>
                <a:srgbClr val="0066FF"/>
              </a:buClr>
              <a:buSzPts val="10000"/>
              <a:buFont typeface="Arial"/>
              <a:buNone/>
              <a:defRPr sz="10000" b="1" i="1" u="none" strike="noStrike" cap="none">
                <a:solidFill>
                  <a:srgbClr val="0066FF"/>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23458897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6"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1" y="609600"/>
            <a:ext cx="6406760" cy="1523495"/>
          </a:xfrm>
        </p:spPr>
        <p:txBody>
          <a:bodyPr/>
          <a:lstStyle/>
          <a:p>
            <a:r>
              <a:rPr lang="en-US" sz="4400" b="1" dirty="0">
                <a:solidFill>
                  <a:srgbClr val="2E59B0"/>
                </a:solidFill>
                <a:effectLst/>
                <a:ea typeface="Calibri"/>
                <a:cs typeface="Calibri"/>
                <a:sym typeface="Calibri"/>
              </a:rPr>
              <a:t>Business Immigration Under Trump: What’s Yet to Come</a:t>
            </a:r>
            <a:endParaRPr lang="en-US" sz="32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132590"/>
            <a:ext cx="8631246" cy="461665"/>
          </a:xfrm>
        </p:spPr>
        <p:txBody>
          <a:bodyPr/>
          <a:lstStyle/>
          <a:p>
            <a:r>
              <a:rPr lang="en-US" b="1" dirty="0"/>
              <a:t>Moderator:  </a:t>
            </a:r>
          </a:p>
          <a:p>
            <a:pPr marL="855663" indent="-390525">
              <a:buFont typeface="Arial" panose="020B0604020202020204" pitchFamily="34" charset="0"/>
              <a:buChar char="•"/>
            </a:pPr>
            <a:r>
              <a:rPr lang="en-US" sz="2800" i="1" dirty="0"/>
              <a:t>Josiah Curtis</a:t>
            </a:r>
            <a:br>
              <a:rPr lang="en-US" sz="2800" dirty="0"/>
            </a:br>
            <a:endParaRPr lang="en-US" sz="2400" i="1" dirty="0"/>
          </a:p>
          <a:p>
            <a:r>
              <a:rPr lang="en-US" b="1" dirty="0"/>
              <a:t>Panelists: </a:t>
            </a:r>
          </a:p>
          <a:p>
            <a:pPr marL="855663" indent="-457200">
              <a:buFont typeface="Arial" panose="020B0604020202020204" pitchFamily="34" charset="0"/>
              <a:buChar char="•"/>
            </a:pPr>
            <a:r>
              <a:rPr lang="en-US" sz="2800" i="1" dirty="0"/>
              <a:t>Philip Curtis</a:t>
            </a:r>
            <a:endParaRPr lang="en-US" sz="2800" dirty="0"/>
          </a:p>
          <a:p>
            <a:pPr marL="855663" indent="-457200">
              <a:buFont typeface="Arial" panose="020B0604020202020204" pitchFamily="34" charset="0"/>
              <a:buChar char="•"/>
            </a:pPr>
            <a:r>
              <a:rPr lang="en-US" sz="2800" i="1" dirty="0"/>
              <a:t>Scott FitzGerald</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235677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47700"/>
            <a:ext cx="7681913" cy="1143000"/>
          </a:xfrm>
        </p:spPr>
        <p:txBody>
          <a:bodyPr/>
          <a:lstStyle/>
          <a:p>
            <a:r>
              <a:rPr lang="en-US" sz="4400" b="1" dirty="0">
                <a:solidFill>
                  <a:srgbClr val="2E59B0"/>
                </a:solidFill>
                <a:effectLst/>
                <a:ea typeface="Calibri"/>
                <a:cs typeface="Calibri"/>
                <a:sym typeface="Calibri"/>
              </a:rPr>
              <a:t>Buy American Hire American</a:t>
            </a:r>
            <a:endParaRPr lang="en-US" dirty="0">
              <a:solidFill>
                <a:schemeClr val="tx1"/>
              </a:solidFill>
              <a:effectLst/>
            </a:endParaRPr>
          </a:p>
        </p:txBody>
      </p:sp>
      <p:sp>
        <p:nvSpPr>
          <p:cNvPr id="3" name="Subtitle 2"/>
          <p:cNvSpPr>
            <a:spLocks noGrp="1"/>
          </p:cNvSpPr>
          <p:nvPr>
            <p:ph type="subTitle" idx="1"/>
          </p:nvPr>
        </p:nvSpPr>
        <p:spPr>
          <a:xfrm>
            <a:off x="609600" y="2133600"/>
            <a:ext cx="7681913" cy="3505200"/>
          </a:xfrm>
        </p:spPr>
        <p:txBody>
          <a:bodyPr>
            <a:normAutofit/>
          </a:bodyPr>
          <a:lstStyle/>
          <a:p>
            <a:pPr marL="342900" indent="-342900" algn="just">
              <a:buFont typeface="Arial" panose="020B0604020202020204" pitchFamily="34" charset="0"/>
              <a:buChar char="•"/>
            </a:pPr>
            <a:r>
              <a:rPr lang="en-US" sz="2800" b="1" dirty="0"/>
              <a:t>Key Goal: </a:t>
            </a:r>
            <a:r>
              <a:rPr lang="en-US" sz="2800" dirty="0"/>
              <a:t>Protect the economic interests of U.S. workers</a:t>
            </a:r>
          </a:p>
          <a:p>
            <a:pPr marL="342900" indent="-342900" algn="just">
              <a:buFont typeface="Arial" panose="020B0604020202020204" pitchFamily="34" charset="0"/>
              <a:buChar char="•"/>
            </a:pPr>
            <a:endParaRPr lang="en-US" sz="2800" dirty="0"/>
          </a:p>
          <a:p>
            <a:pPr marL="342900" indent="-342900" algn="just">
              <a:buFont typeface="Arial" panose="020B0604020202020204" pitchFamily="34" charset="0"/>
              <a:buChar char="•"/>
            </a:pPr>
            <a:r>
              <a:rPr lang="en-US" sz="2800" dirty="0"/>
              <a:t>Directs agencies to propose changes to H-1B program to ensure that the “most skilled or highest paid” get visas</a:t>
            </a:r>
          </a:p>
          <a:p>
            <a:pPr marL="342900" indent="-342900" algn="just">
              <a:buFont typeface="Arial" panose="020B0604020202020204" pitchFamily="34" charset="0"/>
              <a:buChar char="•"/>
            </a:pPr>
            <a:endParaRPr lang="en-US" sz="2800" dirty="0"/>
          </a:p>
          <a:p>
            <a:pPr marL="342900" indent="-342900" algn="just">
              <a:buFont typeface="Arial" panose="020B0604020202020204" pitchFamily="34" charset="0"/>
              <a:buChar char="•"/>
            </a:pPr>
            <a:r>
              <a:rPr lang="en-US" sz="2800" dirty="0"/>
              <a:t>More public disclosure of H-1B/L-1 usage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75339194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Vehicles for Change</a:t>
            </a:r>
            <a:endParaRPr lang="en-US" sz="4400" dirty="0">
              <a:solidFill>
                <a:schemeClr val="tx1"/>
              </a:solidFill>
              <a:effectLst/>
            </a:endParaRPr>
          </a:p>
        </p:txBody>
      </p:sp>
      <p:sp>
        <p:nvSpPr>
          <p:cNvPr id="3" name="Subtitle 2"/>
          <p:cNvSpPr>
            <a:spLocks noGrp="1"/>
          </p:cNvSpPr>
          <p:nvPr>
            <p:ph type="subTitle" idx="1"/>
          </p:nvPr>
        </p:nvSpPr>
        <p:spPr>
          <a:xfrm>
            <a:off x="609600" y="2053672"/>
            <a:ext cx="7681913" cy="3051728"/>
          </a:xfrm>
        </p:spPr>
        <p:txBody>
          <a:bodyPr>
            <a:normAutofit/>
          </a:bodyPr>
          <a:lstStyle/>
          <a:p>
            <a:pPr marL="571500" indent="-571500">
              <a:buFont typeface="Arial" panose="020B0604020202020204" pitchFamily="34" charset="0"/>
              <a:buChar char="•"/>
            </a:pPr>
            <a:r>
              <a:rPr lang="en-US" sz="4000" dirty="0">
                <a:solidFill>
                  <a:srgbClr val="002060"/>
                </a:solidFill>
              </a:rPr>
              <a:t>Legislation? (touch on stuff here)</a:t>
            </a:r>
            <a:endParaRPr lang="en-US" sz="3200" dirty="0">
              <a:solidFill>
                <a:srgbClr val="002060"/>
              </a:solidFill>
            </a:endParaRPr>
          </a:p>
          <a:p>
            <a:pPr marL="571500" indent="-571500">
              <a:buFont typeface="Arial" panose="020B0604020202020204" pitchFamily="34" charset="0"/>
              <a:buChar char="•"/>
            </a:pPr>
            <a:r>
              <a:rPr lang="en-US" sz="4000" dirty="0">
                <a:solidFill>
                  <a:srgbClr val="002060"/>
                </a:solidFill>
              </a:rPr>
              <a:t>Regulation</a:t>
            </a:r>
          </a:p>
          <a:p>
            <a:pPr marL="571500" indent="-571500">
              <a:buFont typeface="Arial" panose="020B0604020202020204" pitchFamily="34" charset="0"/>
              <a:buChar char="•"/>
            </a:pPr>
            <a:r>
              <a:rPr lang="en-US" sz="4000" dirty="0">
                <a:solidFill>
                  <a:srgbClr val="002060"/>
                </a:solidFill>
              </a:rPr>
              <a:t>Interpretation (2017 trends after)</a:t>
            </a:r>
          </a:p>
          <a:p>
            <a:pPr marL="571500" indent="-571500">
              <a:buFont typeface="Arial" panose="020B0604020202020204" pitchFamily="34" charset="0"/>
              <a:buChar char="•"/>
            </a:pPr>
            <a:r>
              <a:rPr lang="en-US" sz="4000" dirty="0">
                <a:solidFill>
                  <a:srgbClr val="002060"/>
                </a:solidFill>
              </a:rPr>
              <a:t>Make sure to flag questions in writing only</a:t>
            </a:r>
          </a:p>
          <a:p>
            <a:pPr marL="571500" indent="-571500">
              <a:buFont typeface="Arial" panose="020B0604020202020204" pitchFamily="34" charset="0"/>
              <a:buChar char="•"/>
            </a:pPr>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pic>
        <p:nvPicPr>
          <p:cNvPr id="6" name="Content Placeholder 1">
            <a:extLst>
              <a:ext uri="{FF2B5EF4-FFF2-40B4-BE49-F238E27FC236}">
                <a16:creationId xmlns:a16="http://schemas.microsoft.com/office/drawing/2014/main" id="{DB121CB5-BB4A-4D88-85BD-135CD072D1EB}"/>
              </a:ext>
            </a:extLst>
          </p:cNvPr>
          <p:cNvPicPr>
            <a:picLocks noChangeAspect="1"/>
          </p:cNvPicPr>
          <p:nvPr/>
        </p:nvPicPr>
        <p:blipFill>
          <a:blip r:embed="rId4"/>
          <a:stretch>
            <a:fillRect/>
          </a:stretch>
        </p:blipFill>
        <p:spPr>
          <a:xfrm>
            <a:off x="0" y="1644352"/>
            <a:ext cx="9144000" cy="5213648"/>
          </a:xfrm>
          <a:prstGeom prst="rect">
            <a:avLst/>
          </a:prstGeom>
        </p:spPr>
      </p:pic>
    </p:spTree>
    <p:extLst>
      <p:ext uri="{BB962C8B-B14F-4D97-AF65-F5344CB8AC3E}">
        <p14:creationId xmlns:p14="http://schemas.microsoft.com/office/powerpoint/2010/main" val="35390381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Major 2017 Agency Trends</a:t>
            </a:r>
            <a:endParaRPr lang="en-US" sz="4400" dirty="0">
              <a:solidFill>
                <a:schemeClr val="tx1"/>
              </a:solidFill>
            </a:endParaRPr>
          </a:p>
        </p:txBody>
      </p:sp>
      <p:sp>
        <p:nvSpPr>
          <p:cNvPr id="3" name="Subtitle 2"/>
          <p:cNvSpPr>
            <a:spLocks noGrp="1"/>
          </p:cNvSpPr>
          <p:nvPr>
            <p:ph type="subTitle" idx="1"/>
          </p:nvPr>
        </p:nvSpPr>
        <p:spPr>
          <a:xfrm>
            <a:off x="576470" y="1689953"/>
            <a:ext cx="7681913" cy="4038600"/>
          </a:xfrm>
        </p:spPr>
        <p:txBody>
          <a:bodyPr>
            <a:normAutofit fontScale="85000" lnSpcReduction="20000"/>
          </a:bodyPr>
          <a:lstStyle/>
          <a:p>
            <a:pPr marL="571500" indent="-571500">
              <a:buFont typeface="Arial" panose="020B0604020202020204" pitchFamily="34" charset="0"/>
              <a:buChar char="•"/>
            </a:pPr>
            <a:r>
              <a:rPr lang="en-US" sz="4000" dirty="0"/>
              <a:t>Greater scrutiny of H-1B petitions</a:t>
            </a:r>
          </a:p>
          <a:p>
            <a:pPr marL="1028682" lvl="1" indent="-571500" algn="l">
              <a:buFont typeface="Arial" panose="020B0604020202020204" pitchFamily="34" charset="0"/>
              <a:buChar char="•"/>
            </a:pPr>
            <a:r>
              <a:rPr lang="en-US" sz="3600" dirty="0">
                <a:solidFill>
                  <a:schemeClr val="tx1"/>
                </a:solidFill>
              </a:rPr>
              <a:t>Focus on entry level positions</a:t>
            </a:r>
          </a:p>
          <a:p>
            <a:pPr marL="1028682" lvl="1" indent="-571500" algn="l">
              <a:buFont typeface="Arial" panose="020B0604020202020204" pitchFamily="34" charset="0"/>
              <a:buChar char="•"/>
            </a:pPr>
            <a:r>
              <a:rPr lang="en-US" sz="3600" dirty="0">
                <a:solidFill>
                  <a:schemeClr val="tx1"/>
                </a:solidFill>
              </a:rPr>
              <a:t>Consular officer scrutiny</a:t>
            </a:r>
          </a:p>
          <a:p>
            <a:pPr marL="1028682" lvl="1" indent="-571500" algn="l">
              <a:buFont typeface="Arial" panose="020B0604020202020204" pitchFamily="34" charset="0"/>
              <a:buChar char="•"/>
            </a:pPr>
            <a:endParaRPr lang="en-US" sz="3600" dirty="0">
              <a:solidFill>
                <a:schemeClr val="tx1"/>
              </a:solidFill>
            </a:endParaRPr>
          </a:p>
          <a:p>
            <a:pPr marL="571500" indent="-571500">
              <a:buFont typeface="Arial" panose="020B0604020202020204" pitchFamily="34" charset="0"/>
              <a:buChar char="•"/>
            </a:pPr>
            <a:r>
              <a:rPr lang="en-US" sz="4000" dirty="0"/>
              <a:t>End of deference to prior approvals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Increased enforcement efforts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Introduction of mandatory adjustment interviews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58793815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540327"/>
            <a:ext cx="6781800" cy="831273"/>
          </a:xfrm>
        </p:spPr>
        <p:txBody>
          <a:bodyPr/>
          <a:lstStyle/>
          <a:p>
            <a:r>
              <a:rPr lang="en-US" sz="4400" b="1" dirty="0">
                <a:solidFill>
                  <a:srgbClr val="2E59B0"/>
                </a:solidFill>
                <a:effectLst/>
                <a:ea typeface="Calibri"/>
                <a:cs typeface="Calibri"/>
                <a:sym typeface="Calibri"/>
              </a:rPr>
              <a:t>Strategies to Address Increase in USCIS Denials</a:t>
            </a:r>
            <a:endParaRPr lang="en-US" sz="4400" dirty="0">
              <a:solidFill>
                <a:schemeClr val="tx1"/>
              </a:solidFill>
            </a:endParaRPr>
          </a:p>
        </p:txBody>
      </p:sp>
      <p:sp>
        <p:nvSpPr>
          <p:cNvPr id="3" name="Subtitle 2"/>
          <p:cNvSpPr>
            <a:spLocks noGrp="1"/>
          </p:cNvSpPr>
          <p:nvPr>
            <p:ph type="subTitle" idx="1"/>
          </p:nvPr>
        </p:nvSpPr>
        <p:spPr>
          <a:xfrm>
            <a:off x="609600" y="1905000"/>
            <a:ext cx="7681913" cy="3810000"/>
          </a:xfrm>
        </p:spPr>
        <p:txBody>
          <a:bodyPr>
            <a:normAutofit lnSpcReduction="10000"/>
          </a:bodyPr>
          <a:lstStyle/>
          <a:p>
            <a:pPr marL="571500" indent="-571500">
              <a:buFont typeface="Arial" panose="020B0604020202020204" pitchFamily="34" charset="0"/>
              <a:buChar char="•"/>
            </a:pPr>
            <a:r>
              <a:rPr lang="en-US" sz="3700" dirty="0"/>
              <a:t>Level 1 RFEs</a:t>
            </a:r>
          </a:p>
          <a:p>
            <a:pPr marL="1028682" lvl="1" indent="-571500" algn="l">
              <a:buFont typeface="Arial" panose="020B0604020202020204" pitchFamily="34" charset="0"/>
              <a:buChar char="•"/>
            </a:pPr>
            <a:r>
              <a:rPr lang="en-US" dirty="0">
                <a:solidFill>
                  <a:schemeClr val="tx1"/>
                </a:solidFill>
              </a:rPr>
              <a:t>Matter of B-C, Inc.</a:t>
            </a:r>
          </a:p>
          <a:p>
            <a:pPr marL="1028682" lvl="1" indent="-571500" algn="l">
              <a:buFont typeface="Arial" panose="020B0604020202020204" pitchFamily="34" charset="0"/>
              <a:buChar char="•"/>
            </a:pPr>
            <a:r>
              <a:rPr lang="en-US" dirty="0">
                <a:solidFill>
                  <a:schemeClr val="tx1"/>
                </a:solidFill>
              </a:rPr>
              <a:t>Matter of G-J-S-USA, Inc</a:t>
            </a:r>
            <a:r>
              <a:rPr lang="en-US" sz="3600" dirty="0">
                <a:solidFill>
                  <a:schemeClr val="tx1"/>
                </a:solidFill>
              </a:rPr>
              <a:t>.</a:t>
            </a:r>
          </a:p>
          <a:p>
            <a:pPr marL="1028682" lvl="1" indent="-571500" algn="l">
              <a:buFont typeface="Arial" panose="020B0604020202020204" pitchFamily="34" charset="0"/>
              <a:buChar char="•"/>
            </a:pPr>
            <a:endParaRPr lang="en-US" sz="3600" dirty="0">
              <a:solidFill>
                <a:schemeClr val="tx1"/>
              </a:solidFill>
            </a:endParaRPr>
          </a:p>
          <a:p>
            <a:pPr marL="571500" indent="-571500">
              <a:buFont typeface="Arial" panose="020B0604020202020204" pitchFamily="34" charset="0"/>
              <a:buChar char="•"/>
            </a:pPr>
            <a:r>
              <a:rPr lang="en-US" sz="3700" dirty="0"/>
              <a:t>To appeal or refile?</a:t>
            </a:r>
          </a:p>
          <a:p>
            <a:pPr marL="571500" indent="-571500">
              <a:buFont typeface="Arial" panose="020B0604020202020204" pitchFamily="34" charset="0"/>
              <a:buChar char="•"/>
            </a:pPr>
            <a:endParaRPr lang="en-US" sz="3700" dirty="0"/>
          </a:p>
          <a:p>
            <a:pPr marL="571500" indent="-571500">
              <a:buFont typeface="Arial" panose="020B0604020202020204" pitchFamily="34" charset="0"/>
              <a:buChar char="•"/>
            </a:pPr>
            <a:r>
              <a:rPr lang="en-US" sz="3700" dirty="0"/>
              <a:t>Utilization of blanket vs. filing L-1 petitions with USCIS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71230186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Major 2018 Regulatory </a:t>
            </a:r>
            <a:br>
              <a:rPr lang="en-US" sz="4400" b="1" dirty="0">
                <a:solidFill>
                  <a:srgbClr val="2E59B0"/>
                </a:solidFill>
                <a:effectLst/>
                <a:ea typeface="Calibri"/>
                <a:cs typeface="Calibri"/>
                <a:sym typeface="Calibri"/>
              </a:rPr>
            </a:br>
            <a:r>
              <a:rPr lang="en-US" sz="4400" b="1" dirty="0">
                <a:solidFill>
                  <a:srgbClr val="2E59B0"/>
                </a:solidFill>
                <a:effectLst/>
                <a:ea typeface="Calibri"/>
                <a:cs typeface="Calibri"/>
                <a:sym typeface="Calibri"/>
              </a:rPr>
              <a:t>Priorities</a:t>
            </a:r>
            <a:endParaRPr lang="en-US" sz="4400" dirty="0">
              <a:solidFill>
                <a:schemeClr val="tx1"/>
              </a:solidFill>
            </a:endParaRPr>
          </a:p>
        </p:txBody>
      </p:sp>
      <p:sp>
        <p:nvSpPr>
          <p:cNvPr id="3" name="Subtitle 2"/>
          <p:cNvSpPr>
            <a:spLocks noGrp="1"/>
          </p:cNvSpPr>
          <p:nvPr>
            <p:ph type="subTitle" idx="1"/>
          </p:nvPr>
        </p:nvSpPr>
        <p:spPr>
          <a:xfrm>
            <a:off x="609600" y="1905000"/>
            <a:ext cx="7681913" cy="3505200"/>
          </a:xfrm>
        </p:spPr>
        <p:txBody>
          <a:bodyPr>
            <a:normAutofit/>
          </a:bodyPr>
          <a:lstStyle/>
          <a:p>
            <a:pPr marL="571500" indent="-571500">
              <a:buFont typeface="Arial" panose="020B0604020202020204" pitchFamily="34" charset="0"/>
              <a:buChar char="•"/>
            </a:pPr>
            <a:r>
              <a:rPr lang="en-US" sz="3700" dirty="0"/>
              <a:t>H-4 EADs</a:t>
            </a:r>
          </a:p>
          <a:p>
            <a:pPr marL="571500" indent="-571500">
              <a:buFont typeface="Arial" panose="020B0604020202020204" pitchFamily="34" charset="0"/>
              <a:buChar char="•"/>
            </a:pPr>
            <a:endParaRPr lang="en-US" sz="3700" dirty="0"/>
          </a:p>
          <a:p>
            <a:pPr marL="571500" indent="-571500">
              <a:buFont typeface="Arial" panose="020B0604020202020204" pitchFamily="34" charset="0"/>
              <a:buChar char="•"/>
            </a:pPr>
            <a:r>
              <a:rPr lang="en-US" sz="3700" dirty="0"/>
              <a:t>STEM Extensions </a:t>
            </a:r>
          </a:p>
          <a:p>
            <a:pPr marL="571500" indent="-571500">
              <a:buFont typeface="Arial" panose="020B0604020202020204" pitchFamily="34" charset="0"/>
              <a:buChar char="•"/>
            </a:pPr>
            <a:endParaRPr lang="en-US" sz="3700" dirty="0"/>
          </a:p>
          <a:p>
            <a:pPr marL="571500" indent="-571500">
              <a:buFont typeface="Arial" panose="020B0604020202020204" pitchFamily="34" charset="0"/>
              <a:buChar char="•"/>
            </a:pPr>
            <a:r>
              <a:rPr lang="en-US" sz="3700" dirty="0"/>
              <a:t>Reallocation of H-1B Lottery Numbers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Dealing with the Noise</a:t>
            </a:r>
            <a:endParaRPr lang="en-US" sz="4400" dirty="0">
              <a:solidFill>
                <a:schemeClr val="tx1"/>
              </a:solidFill>
            </a:endParaRPr>
          </a:p>
        </p:txBody>
      </p:sp>
      <p:sp>
        <p:nvSpPr>
          <p:cNvPr id="3" name="Subtitle 2"/>
          <p:cNvSpPr>
            <a:spLocks noGrp="1"/>
          </p:cNvSpPr>
          <p:nvPr>
            <p:ph type="subTitle" idx="1"/>
          </p:nvPr>
        </p:nvSpPr>
        <p:spPr>
          <a:xfrm>
            <a:off x="609600" y="1905000"/>
            <a:ext cx="7681913" cy="3505200"/>
          </a:xfrm>
        </p:spPr>
        <p:txBody>
          <a:bodyPr>
            <a:normAutofit fontScale="92500" lnSpcReduction="10000"/>
          </a:bodyPr>
          <a:lstStyle/>
          <a:p>
            <a:pPr marL="571500" indent="-571500">
              <a:buFont typeface="Arial" panose="020B0604020202020204" pitchFamily="34" charset="0"/>
              <a:buChar char="•"/>
            </a:pPr>
            <a:r>
              <a:rPr lang="en-US" sz="4000" dirty="0"/>
              <a:t>Anxious clients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Uncertainty in adjudications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Increased email and call volumes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Opportunities for our business</a:t>
            </a:r>
          </a:p>
          <a:p>
            <a:pPr marL="571500" indent="-571500">
              <a:buFont typeface="Arial" panose="020B0604020202020204" pitchFamily="34" charset="0"/>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1587015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latin typeface="Calibri"/>
                <a:ea typeface="Calibri"/>
                <a:cs typeface="Calibri"/>
                <a:sym typeface="Calibri"/>
              </a:rPr>
              <a:t>Questions and Answers</a:t>
            </a:r>
            <a:endParaRPr b="1" dirty="0"/>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661537060"/>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471</TotalTime>
  <Words>851</Words>
  <Application>Microsoft Office PowerPoint</Application>
  <PresentationFormat>On-screen Show (4:3)</PresentationFormat>
  <Paragraphs>76</Paragraphs>
  <Slides>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1_Light_with Blue Bar Segoe Template</vt:lpstr>
      <vt:lpstr>White with Courier font for code slides</vt:lpstr>
      <vt:lpstr>Business Immigration Under Trump: What’s Yet to Come</vt:lpstr>
      <vt:lpstr>Buy American Hire American</vt:lpstr>
      <vt:lpstr>Vehicles for Change</vt:lpstr>
      <vt:lpstr>Major 2017 Agency Trends</vt:lpstr>
      <vt:lpstr>Strategies to Address Increase in USCIS Denials</vt:lpstr>
      <vt:lpstr>Major 2018 Regulatory  Priorities</vt:lpstr>
      <vt:lpstr>Dealing with the Noise</vt:lpstr>
      <vt:lpstr>Questions and Answers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Header</dc:title>
  <dc:creator>Nareg</dc:creator>
  <cp:lastModifiedBy>Araujo &amp; Fisher Para</cp:lastModifiedBy>
  <cp:revision>85</cp:revision>
  <dcterms:created xsi:type="dcterms:W3CDTF">2012-12-04T23:35:54Z</dcterms:created>
  <dcterms:modified xsi:type="dcterms:W3CDTF">2018-02-20T21:55:49Z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