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58" r:id="rId4"/>
    <p:sldId id="261"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7025" autoAdjust="0"/>
  </p:normalViewPr>
  <p:slideViewPr>
    <p:cSldViewPr>
      <p:cViewPr varScale="1">
        <p:scale>
          <a:sx n="76" d="100"/>
          <a:sy n="76"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2/13/2018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extLst>
      <p:ext uri="{BB962C8B-B14F-4D97-AF65-F5344CB8AC3E}">
        <p14:creationId xmlns:p14="http://schemas.microsoft.com/office/powerpoint/2010/main" val="99401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7CD2B5-3E30-4A7D-A75B-223A7BDDAE6F}" type="slidenum">
              <a:rPr lang="en-US" smtClean="0"/>
              <a:pPr/>
              <a:t>1</a:t>
            </a:fld>
            <a:endParaRPr lang="en-US"/>
          </a:p>
        </p:txBody>
      </p:sp>
    </p:spTree>
    <p:extLst>
      <p:ext uri="{BB962C8B-B14F-4D97-AF65-F5344CB8AC3E}">
        <p14:creationId xmlns:p14="http://schemas.microsoft.com/office/powerpoint/2010/main" val="2704560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2/13/2018 12:33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marL="1257263" lvl="2" indent="-342900" algn="l">
              <a:buFont typeface="Arial"/>
              <a:buChar char="•"/>
            </a:pPr>
            <a:r>
              <a:rPr lang="en-US" dirty="0">
                <a:solidFill>
                  <a:schemeClr val="tx1"/>
                </a:solidFill>
              </a:rPr>
              <a:t>Current state of affairs: discuss 7-Eleven inspections and any other recent developments</a:t>
            </a:r>
          </a:p>
          <a:p>
            <a:pPr marL="1257263" lvl="2" indent="-342900" algn="l">
              <a:buFont typeface="Arial"/>
              <a:buChar char="•"/>
            </a:pPr>
            <a:endParaRPr lang="en-US" dirty="0">
              <a:solidFill>
                <a:schemeClr val="tx1"/>
              </a:solidFill>
            </a:endParaRPr>
          </a:p>
          <a:p>
            <a:pPr marL="1257263" lvl="2" indent="-342900" algn="l">
              <a:buFont typeface="Arial"/>
              <a:buChar char="•"/>
            </a:pPr>
            <a:r>
              <a:rPr lang="en-US" dirty="0">
                <a:solidFill>
                  <a:schemeClr val="tx1"/>
                </a:solidFill>
              </a:rPr>
              <a:t># 1 bad advice </a:t>
            </a:r>
          </a:p>
          <a:p>
            <a:pPr marL="1257263" lvl="2" indent="-342900" algn="l">
              <a:buFont typeface="Arial"/>
              <a:buChar char="•"/>
            </a:pPr>
            <a:endParaRPr lang="en-US" dirty="0">
              <a:solidFill>
                <a:schemeClr val="tx1"/>
              </a:solidFill>
            </a:endParaRPr>
          </a:p>
          <a:p>
            <a:pPr marL="1257263" lvl="2" indent="-342900" algn="l">
              <a:buFont typeface="Arial"/>
              <a:buChar char="•"/>
            </a:pPr>
            <a:r>
              <a:rPr lang="en-US" dirty="0">
                <a:solidFill>
                  <a:schemeClr val="tx1"/>
                </a:solidFill>
              </a:rPr>
              <a:t>Nuggets from the committee meetings notes (Debarment, focus on electronic I-9 compliance, joint employers – at least flag these issues.)</a:t>
            </a:r>
          </a:p>
          <a:p>
            <a:pPr marL="1257263" lvl="2" indent="-342900" algn="l">
              <a:buFont typeface="Arial"/>
              <a:buChar char="•"/>
            </a:pPr>
            <a:endParaRPr lang="en-US" dirty="0">
              <a:solidFill>
                <a:schemeClr val="tx1"/>
              </a:solidFill>
            </a:endParaRPr>
          </a:p>
          <a:p>
            <a:pPr marL="1257263" lvl="2" indent="-342900" algn="l">
              <a:buFont typeface="Arial"/>
              <a:buChar char="•"/>
            </a:pPr>
            <a:r>
              <a:rPr lang="en-US" dirty="0">
                <a:solidFill>
                  <a:schemeClr val="tx1"/>
                </a:solidFill>
              </a:rPr>
              <a:t>Issues with electronic vendors: electronic signature and audit trails</a:t>
            </a:r>
          </a:p>
          <a:p>
            <a:pPr marL="1257263" lvl="2" indent="-342900" algn="l">
              <a:buFont typeface="Arial"/>
              <a:buChar char="•"/>
            </a:pPr>
            <a:endParaRPr lang="en-US" dirty="0">
              <a:solidFill>
                <a:schemeClr val="tx1"/>
              </a:solidFill>
            </a:endParaRPr>
          </a:p>
          <a:p>
            <a:pPr marL="1257263" lvl="2" indent="-342900" algn="l">
              <a:buFont typeface="Arial"/>
              <a:buChar char="•"/>
            </a:pPr>
            <a:r>
              <a:rPr lang="en-US" dirty="0">
                <a:solidFill>
                  <a:schemeClr val="tx1"/>
                </a:solidFill>
              </a:rPr>
              <a:t>Algorithm discrimination referrals - Possible referral to other government agencies based on E-Verify data review (for example IER referrals based on % of List A documents)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2/13/2018 12:33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effectLst/>
                <a:latin typeface="+mn-lt"/>
                <a:ea typeface="+mn-ea"/>
                <a:cs typeface="+mn-cs"/>
              </a:rPr>
              <a:t>Triggers electronic I-9 regulations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1 bad advice - scan and then destroy?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Smart forms (does this go under this topic?)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Choosing paper:  multiple locations, (other issues here)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Vetting the I-9 vendor</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2/13/2018 12:33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2/13/2018 12:33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a:solidFill>
                  <a:schemeClr val="tx1"/>
                </a:solidFill>
                <a:effectLst/>
                <a:latin typeface="+mn-lt"/>
                <a:ea typeface="+mn-ea"/>
                <a:cs typeface="+mn-cs"/>
              </a:rPr>
              <a:t>1.</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Have a notification plan in place. Include WHO, WHAT, WHERE and HOW</a:t>
            </a:r>
          </a:p>
          <a:p>
            <a:pPr marL="228600" lvl="0" indent="-228600">
              <a:buAutoNum type="arabicPeriod" startAt="2"/>
            </a:pPr>
            <a:r>
              <a:rPr lang="en-US" sz="1200" kern="1200" dirty="0">
                <a:solidFill>
                  <a:schemeClr val="tx1"/>
                </a:solidFill>
                <a:effectLst/>
                <a:latin typeface="+mn-lt"/>
                <a:ea typeface="+mn-ea"/>
                <a:cs typeface="+mn-cs"/>
              </a:rPr>
              <a:t>Clients should be prepared to have I-9s ready in 3 days. Extensions are seldom allowed.</a:t>
            </a:r>
          </a:p>
          <a:p>
            <a:pPr marL="228600" lvl="0" indent="-228600">
              <a:buAutoNum type="arabicPeriod" startAt="2"/>
            </a:pPr>
            <a:r>
              <a:rPr lang="en-US" sz="1200" kern="1200" dirty="0">
                <a:solidFill>
                  <a:schemeClr val="tx1"/>
                </a:solidFill>
                <a:effectLst/>
                <a:latin typeface="+mn-lt"/>
                <a:ea typeface="+mn-ea"/>
                <a:cs typeface="+mn-cs"/>
              </a:rPr>
              <a:t>not accept the NOI if there is a mistake on it. You can buy time if the government needs to re-do</a:t>
            </a:r>
          </a:p>
          <a:p>
            <a:pPr marL="228600" lvl="0" indent="-228600">
              <a:buAutoNum type="arabicPeriod" startAt="4"/>
            </a:pPr>
            <a:r>
              <a:rPr lang="en-US" sz="1200" kern="1200" dirty="0">
                <a:solidFill>
                  <a:schemeClr val="tx1"/>
                </a:solidFill>
                <a:effectLst/>
                <a:latin typeface="+mn-lt"/>
                <a:ea typeface="+mn-ea"/>
                <a:cs typeface="+mn-cs"/>
              </a:rPr>
              <a:t>The “additional documentation” does not need to be submitted within 3 day window. </a:t>
            </a:r>
          </a:p>
          <a:p>
            <a:pPr marL="228600" lvl="0" indent="-228600">
              <a:buAutoNum type="arabicPeriod" startAt="4"/>
            </a:pPr>
            <a:r>
              <a:rPr lang="en-US" sz="1200" kern="1200" dirty="0">
                <a:solidFill>
                  <a:schemeClr val="tx1"/>
                </a:solidFill>
                <a:effectLst/>
                <a:latin typeface="+mn-lt"/>
                <a:ea typeface="+mn-ea"/>
                <a:cs typeface="+mn-cs"/>
              </a:rPr>
              <a:t>California considerations</a:t>
            </a:r>
          </a:p>
          <a:p>
            <a:pPr marL="228600" lvl="0" indent="-228600">
              <a:buAutoNum type="arabicPeriod" startAt="4"/>
            </a:pPr>
            <a:r>
              <a:rPr lang="en-US" sz="1200" i="1" kern="1200" dirty="0">
                <a:solidFill>
                  <a:schemeClr val="tx1"/>
                </a:solidFill>
                <a:effectLst/>
                <a:latin typeface="+mn-lt"/>
                <a:ea typeface="+mn-ea"/>
                <a:cs typeface="+mn-cs"/>
              </a:rPr>
              <a:t>How to identify if white collar counsel is needed</a:t>
            </a:r>
          </a:p>
          <a:p>
            <a:pPr marL="228600" lvl="0" indent="-228600">
              <a:buAutoNum type="arabicPeriod" startAt="4"/>
            </a:pPr>
            <a:r>
              <a:rPr lang="en-US" sz="1200" i="1" kern="1200" dirty="0">
                <a:solidFill>
                  <a:schemeClr val="tx1"/>
                </a:solidFill>
                <a:effectLst/>
                <a:latin typeface="+mn-lt"/>
                <a:ea typeface="+mn-ea"/>
                <a:cs typeface="+mn-cs"/>
              </a:rPr>
              <a:t>Getting involved at the NIF stage </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2/13/2018 12:33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effectLst/>
                <a:latin typeface="+mn-lt"/>
                <a:ea typeface="+mn-ea"/>
                <a:cs typeface="+mn-cs"/>
              </a:rPr>
              <a:t>Importance of Self-Audit</a:t>
            </a:r>
          </a:p>
          <a:p>
            <a:pPr marL="228600" lvl="0" indent="-228600">
              <a:buFont typeface="+mj-lt"/>
              <a:buAutoNum type="arabicPeriod"/>
            </a:pPr>
            <a:r>
              <a:rPr lang="en-US" sz="1200" kern="1200" dirty="0">
                <a:solidFill>
                  <a:schemeClr val="tx1"/>
                </a:solidFill>
                <a:effectLst/>
                <a:latin typeface="+mn-lt"/>
                <a:ea typeface="+mn-ea"/>
                <a:cs typeface="+mn-cs"/>
              </a:rPr>
              <a:t>Statute of Limitations: making corrections to start the SOL clock</a:t>
            </a:r>
          </a:p>
          <a:p>
            <a:pPr marL="228600" lvl="0" indent="-228600">
              <a:buFont typeface="+mj-lt"/>
              <a:buAutoNum type="arabicPeriod"/>
            </a:pPr>
            <a:r>
              <a:rPr lang="en-US" sz="1200" kern="1200" dirty="0">
                <a:solidFill>
                  <a:schemeClr val="tx1"/>
                </a:solidFill>
                <a:effectLst/>
                <a:latin typeface="+mn-lt"/>
                <a:ea typeface="+mn-ea"/>
                <a:cs typeface="+mn-cs"/>
              </a:rPr>
              <a:t>Self Audit best practice: completed under attorney-client privilege (also known as: do not operate on yourself)</a:t>
            </a:r>
          </a:p>
          <a:p>
            <a:pPr marL="228600" lvl="0" indent="-228600">
              <a:buFont typeface="+mj-lt"/>
              <a:buAutoNum type="arabicPeriod"/>
            </a:pPr>
            <a:r>
              <a:rPr lang="en-US" sz="1200" kern="1200" dirty="0">
                <a:solidFill>
                  <a:schemeClr val="tx1"/>
                </a:solidFill>
                <a:effectLst/>
                <a:latin typeface="+mn-lt"/>
                <a:ea typeface="+mn-ea"/>
                <a:cs typeface="+mn-cs"/>
              </a:rPr>
              <a:t>Treating the root of the problem</a:t>
            </a:r>
          </a:p>
          <a:p>
            <a:pPr marL="228600" lvl="0" indent="-228600">
              <a:buFont typeface="+mj-lt"/>
              <a:buAutoNum type="arabicPeriod"/>
            </a:pPr>
            <a:r>
              <a:rPr lang="en-US" sz="1200" kern="1200" dirty="0">
                <a:solidFill>
                  <a:schemeClr val="tx1"/>
                </a:solidFill>
                <a:effectLst/>
                <a:latin typeface="+mn-lt"/>
                <a:ea typeface="+mn-ea"/>
                <a:cs typeface="+mn-cs"/>
              </a:rPr>
              <a:t>Best practices to avoid triggering an employee complaint during a self-audit (treat everyone equally; consider how you communicate about audit; work off of template memos and notices)</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2/13/2018 12:33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311678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1150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Demo, Video etc. &quot;special&quot; slides">
  <p:cSld name="3_Demo, Video etc. &quot;special&quot; slides">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1369219" y="649805"/>
            <a:ext cx="7043208" cy="1523494"/>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rgbClr val="2E59B0"/>
              </a:buClr>
              <a:buSzPts val="5400"/>
              <a:buFont typeface="Calibri"/>
              <a:buNone/>
              <a:defRPr sz="5400" b="0" i="0" u="none" strike="noStrike" cap="none">
                <a:solidFill>
                  <a:srgbClr val="2E59B0"/>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subTitle" idx="1"/>
          </p:nvPr>
        </p:nvSpPr>
        <p:spPr>
          <a:xfrm>
            <a:off x="1368955" y="4344988"/>
            <a:ext cx="7043208" cy="461665"/>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R="0" lvl="1" algn="ctr" rtl="0">
              <a:lnSpc>
                <a:spcPct val="90000"/>
              </a:lnSpc>
              <a:spcBef>
                <a:spcPts val="560"/>
              </a:spcBef>
              <a:spcAft>
                <a:spcPts val="0"/>
              </a:spcAft>
              <a:buClr>
                <a:srgbClr val="888888"/>
              </a:buClr>
              <a:buSzPts val="2800"/>
              <a:buFont typeface="Calibri"/>
              <a:buNone/>
              <a:defRPr sz="2800" b="0" i="0" u="none" strike="noStrike" cap="none">
                <a:solidFill>
                  <a:srgbClr val="888888"/>
                </a:solidFill>
                <a:latin typeface="Calibri"/>
                <a:ea typeface="Calibri"/>
                <a:cs typeface="Calibri"/>
                <a:sym typeface="Calibri"/>
              </a:defRPr>
            </a:lvl2pPr>
            <a:lvl3pPr marR="0" lvl="2"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3pPr>
            <a:lvl4pPr marR="0" lvl="3"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4pPr>
            <a:lvl5pPr marR="0" lvl="4" algn="ctr" rtl="0">
              <a:lnSpc>
                <a:spcPct val="90000"/>
              </a:lnSpc>
              <a:spcBef>
                <a:spcPts val="480"/>
              </a:spcBef>
              <a:spcAft>
                <a:spcPts val="0"/>
              </a:spcAft>
              <a:buClr>
                <a:srgbClr val="888888"/>
              </a:buClr>
              <a:buSzPts val="2400"/>
              <a:buFont typeface="Calibri"/>
              <a:buNone/>
              <a:defRPr sz="24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9" name="Shape 19"/>
          <p:cNvSpPr txBox="1">
            <a:spLocks noGrp="1"/>
          </p:cNvSpPr>
          <p:nvPr>
            <p:ph type="body" idx="2"/>
          </p:nvPr>
        </p:nvSpPr>
        <p:spPr>
          <a:xfrm>
            <a:off x="722049" y="2355850"/>
            <a:ext cx="7690114" cy="1384994"/>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2000"/>
              </a:spcBef>
              <a:spcAft>
                <a:spcPts val="0"/>
              </a:spcAft>
              <a:buClr>
                <a:srgbClr val="0066FF"/>
              </a:buClr>
              <a:buSzPts val="10000"/>
              <a:buFont typeface="Arial"/>
              <a:buNone/>
              <a:defRPr sz="10000" b="1" i="1" u="none" strike="noStrike" cap="none">
                <a:solidFill>
                  <a:srgbClr val="0066FF"/>
                </a:solidFill>
                <a:latin typeface="Calibri"/>
                <a:ea typeface="Calibri"/>
                <a:cs typeface="Calibri"/>
                <a:sym typeface="Calibri"/>
              </a:defRPr>
            </a:lvl1pPr>
            <a:lvl2pPr marL="914400" marR="0" lvl="1" indent="-406400" algn="l" rtl="0">
              <a:lnSpc>
                <a:spcPct val="90000"/>
              </a:lnSpc>
              <a:spcBef>
                <a:spcPts val="56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48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868069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6"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410" y="609600"/>
            <a:ext cx="6712389" cy="1828800"/>
          </a:xfrm>
        </p:spPr>
        <p:txBody>
          <a:bodyPr/>
          <a:lstStyle/>
          <a:p>
            <a:r>
              <a:rPr lang="en-US" sz="5000" b="1" dirty="0">
                <a:solidFill>
                  <a:srgbClr val="2E59B0"/>
                </a:solidFill>
                <a:effectLst/>
                <a:ea typeface="Calibri"/>
                <a:cs typeface="Calibri"/>
                <a:sym typeface="Calibri"/>
              </a:rPr>
              <a:t>Compliance Strategies to Defend our Clients</a:t>
            </a:r>
            <a:br>
              <a:rPr lang="en-US" sz="3200" dirty="0">
                <a:effectLst/>
              </a:rPr>
            </a:br>
            <a:br>
              <a:rPr lang="en-US" sz="3200" dirty="0">
                <a:effectLst/>
              </a:rPr>
            </a:br>
            <a:endParaRPr lang="en-US" sz="3200" dirty="0">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6" name="Subtitle 2"/>
          <p:cNvSpPr>
            <a:spLocks noGrp="1"/>
          </p:cNvSpPr>
          <p:nvPr>
            <p:ph type="subTitle" idx="1"/>
          </p:nvPr>
        </p:nvSpPr>
        <p:spPr>
          <a:xfrm>
            <a:off x="450411" y="2133095"/>
            <a:ext cx="8631246" cy="461665"/>
          </a:xfrm>
        </p:spPr>
        <p:txBody>
          <a:bodyPr/>
          <a:lstStyle/>
          <a:p>
            <a:r>
              <a:rPr lang="en-US" b="1" dirty="0"/>
              <a:t>Moderator:  </a:t>
            </a:r>
          </a:p>
          <a:p>
            <a:pPr marL="855663" indent="-390525">
              <a:buFont typeface="Arial" panose="020B0604020202020204" pitchFamily="34" charset="0"/>
              <a:buChar char="•"/>
            </a:pPr>
            <a:r>
              <a:rPr lang="en-US" sz="2800" i="1" dirty="0"/>
              <a:t>Leslie </a:t>
            </a:r>
            <a:r>
              <a:rPr lang="en-US" sz="2800" i="1" dirty="0" err="1"/>
              <a:t>Ditrani</a:t>
            </a:r>
            <a:br>
              <a:rPr lang="en-US" sz="2800" dirty="0"/>
            </a:br>
            <a:endParaRPr lang="en-US" sz="2400" i="1" dirty="0"/>
          </a:p>
          <a:p>
            <a:r>
              <a:rPr lang="en-US" b="1" dirty="0"/>
              <a:t>Panelists: </a:t>
            </a:r>
          </a:p>
          <a:p>
            <a:pPr marL="855663" indent="-457200">
              <a:buFont typeface="Arial" panose="020B0604020202020204" pitchFamily="34" charset="0"/>
              <a:buChar char="•"/>
            </a:pPr>
            <a:r>
              <a:rPr lang="en-US" sz="2800" i="1" dirty="0"/>
              <a:t>Amy Peck, AILA Verification &amp; Documentation Liaison Committee Member</a:t>
            </a:r>
          </a:p>
          <a:p>
            <a:pPr marL="855663" indent="-457200">
              <a:buFont typeface="Arial" panose="020B0604020202020204" pitchFamily="34" charset="0"/>
              <a:buChar char="•"/>
            </a:pPr>
            <a:r>
              <a:rPr lang="en-US" sz="2800" i="1" dirty="0"/>
              <a:t>Katie </a:t>
            </a:r>
            <a:r>
              <a:rPr lang="en-US" sz="2800" i="1" dirty="0" err="1"/>
              <a:t>Nokes</a:t>
            </a:r>
            <a:r>
              <a:rPr lang="en-US" sz="2800" i="1" dirty="0"/>
              <a:t> </a:t>
            </a:r>
            <a:r>
              <a:rPr lang="en-US" sz="2800" i="1" dirty="0" err="1"/>
              <a:t>Minervino</a:t>
            </a:r>
            <a:r>
              <a:rPr lang="en-US" sz="2800" i="1" dirty="0"/>
              <a:t>, AILA Verification &amp; Documentation Liaison Vice Chair</a:t>
            </a:r>
            <a:br>
              <a:rPr lang="en-US" dirty="0"/>
            </a:br>
            <a:r>
              <a:rPr lang="en-US" dirty="0"/>
              <a:t> </a:t>
            </a:r>
            <a:br>
              <a:rPr lang="en-US" sz="2800" dirty="0"/>
            </a:br>
            <a:br>
              <a:rPr lang="en-US" sz="2800" dirty="0"/>
            </a:br>
            <a:br>
              <a:rPr lang="en-US" sz="2800" dirty="0"/>
            </a:br>
            <a:br>
              <a:rPr lang="en-US" sz="2800" dirty="0"/>
            </a:br>
            <a:br>
              <a:rPr lang="en-US" sz="2800" dirty="0"/>
            </a:br>
            <a:r>
              <a:rPr lang="en-US" sz="3000" dirty="0"/>
              <a:t> </a:t>
            </a:r>
            <a:br>
              <a:rPr lang="en-US" sz="2400" dirty="0"/>
            </a:br>
            <a:endParaRPr lang="en-US" dirty="0"/>
          </a:p>
        </p:txBody>
      </p:sp>
    </p:spTree>
    <p:extLst>
      <p:ext uri="{BB962C8B-B14F-4D97-AF65-F5344CB8AC3E}">
        <p14:creationId xmlns:p14="http://schemas.microsoft.com/office/powerpoint/2010/main" val="32356770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23900"/>
            <a:ext cx="7315200" cy="1143000"/>
          </a:xfrm>
        </p:spPr>
        <p:txBody>
          <a:bodyPr/>
          <a:lstStyle/>
          <a:p>
            <a:r>
              <a:rPr lang="en-US" sz="4800" b="1" dirty="0">
                <a:solidFill>
                  <a:srgbClr val="2E59B0"/>
                </a:solidFill>
                <a:effectLst/>
                <a:cs typeface="Calibri"/>
                <a:sym typeface="Calibri"/>
              </a:rPr>
              <a:t>Our Panel Topics Include:</a:t>
            </a:r>
            <a:endParaRPr lang="en-US" sz="4800" dirty="0">
              <a:effectLst/>
            </a:endParaRPr>
          </a:p>
        </p:txBody>
      </p:sp>
      <p:sp>
        <p:nvSpPr>
          <p:cNvPr id="3" name="Subtitle 2"/>
          <p:cNvSpPr>
            <a:spLocks noGrp="1"/>
          </p:cNvSpPr>
          <p:nvPr>
            <p:ph type="subTitle" idx="1"/>
          </p:nvPr>
        </p:nvSpPr>
        <p:spPr>
          <a:xfrm>
            <a:off x="609600" y="1447800"/>
            <a:ext cx="7681913" cy="3657600"/>
          </a:xfrm>
        </p:spPr>
        <p:txBody>
          <a:bodyPr>
            <a:normAutofit fontScale="77500" lnSpcReduction="20000"/>
          </a:bodyPr>
          <a:lstStyle/>
          <a:p>
            <a:endParaRPr lang="en-US" sz="4000" dirty="0">
              <a:solidFill>
                <a:srgbClr val="002060"/>
              </a:solidFill>
            </a:endParaRPr>
          </a:p>
          <a:p>
            <a:pPr marL="571500" indent="-571500">
              <a:buFont typeface="Arial"/>
              <a:buChar char="•"/>
            </a:pPr>
            <a:r>
              <a:rPr lang="en-US" sz="4000" dirty="0"/>
              <a:t>I-9 Audit Trends</a:t>
            </a:r>
          </a:p>
          <a:p>
            <a:pPr marL="571500" indent="-571500">
              <a:buFont typeface="Arial"/>
              <a:buChar char="•"/>
            </a:pPr>
            <a:endParaRPr lang="en-US" sz="4000" dirty="0"/>
          </a:p>
          <a:p>
            <a:pPr marL="571500" indent="-571500">
              <a:buFont typeface="Arial"/>
              <a:buChar char="•"/>
            </a:pPr>
            <a:r>
              <a:rPr lang="en-US" sz="4000" dirty="0"/>
              <a:t>Paperless Concerns</a:t>
            </a:r>
          </a:p>
          <a:p>
            <a:pPr marL="571500" indent="-571500">
              <a:buFont typeface="Arial"/>
              <a:buChar char="•"/>
            </a:pPr>
            <a:endParaRPr lang="en-US" sz="4000" dirty="0"/>
          </a:p>
          <a:p>
            <a:pPr marL="571500" indent="-571500">
              <a:buFont typeface="Arial"/>
              <a:buChar char="•"/>
            </a:pPr>
            <a:r>
              <a:rPr lang="en-US" sz="4000" dirty="0"/>
              <a:t>Privacy Concerns</a:t>
            </a:r>
          </a:p>
          <a:p>
            <a:pPr marL="571500" indent="-571500">
              <a:buFont typeface="Arial"/>
              <a:buChar char="•"/>
            </a:pPr>
            <a:endParaRPr lang="en-US" sz="4000" dirty="0"/>
          </a:p>
          <a:p>
            <a:pPr marL="571500" indent="-571500">
              <a:buFont typeface="Arial"/>
              <a:buChar char="•"/>
            </a:pPr>
            <a:r>
              <a:rPr lang="en-US" sz="4000" dirty="0"/>
              <a:t>What to do When the Government Arrives at your Door</a:t>
            </a:r>
          </a:p>
          <a:p>
            <a:pPr marL="571500" indent="-571500">
              <a:buFont typeface="Arial"/>
              <a:buChar char="•"/>
            </a:pPr>
            <a:endParaRPr lang="en-US" sz="4000" dirty="0"/>
          </a:p>
          <a:p>
            <a:pPr marL="571500" indent="-571500">
              <a:buFont typeface="Arial"/>
              <a:buChar char="•"/>
            </a:pPr>
            <a:r>
              <a:rPr lang="en-US" sz="4000" dirty="0"/>
              <a:t>Importance of Self-Audit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86805551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b="1" dirty="0">
                <a:solidFill>
                  <a:srgbClr val="2E59B0"/>
                </a:solidFill>
                <a:effectLst/>
                <a:ea typeface="Calibri"/>
                <a:cs typeface="Calibri"/>
                <a:sym typeface="Calibri"/>
              </a:rPr>
              <a:t>I-9 Audit Trends</a:t>
            </a:r>
            <a:endParaRPr lang="en-US" dirty="0">
              <a:effectLst/>
            </a:endParaRPr>
          </a:p>
        </p:txBody>
      </p:sp>
      <p:sp>
        <p:nvSpPr>
          <p:cNvPr id="3" name="Subtitle 2"/>
          <p:cNvSpPr>
            <a:spLocks noGrp="1"/>
          </p:cNvSpPr>
          <p:nvPr>
            <p:ph type="subTitle" idx="1"/>
          </p:nvPr>
        </p:nvSpPr>
        <p:spPr>
          <a:xfrm>
            <a:off x="609600" y="1676400"/>
            <a:ext cx="7681913" cy="4419600"/>
          </a:xfrm>
        </p:spPr>
        <p:txBody>
          <a:bodyPr>
            <a:normAutofit/>
          </a:bodyPr>
          <a:lstStyle/>
          <a:p>
            <a:pPr marL="457200" indent="-457200">
              <a:buFont typeface="Arial"/>
              <a:buChar char="•"/>
            </a:pPr>
            <a:r>
              <a:rPr lang="en-US" dirty="0">
                <a:solidFill>
                  <a:schemeClr val="tx1"/>
                </a:solidFill>
              </a:rPr>
              <a:t>Current state of affairs</a:t>
            </a:r>
          </a:p>
          <a:p>
            <a:pPr marL="457200" indent="-457200">
              <a:buFont typeface="Arial"/>
              <a:buChar char="•"/>
            </a:pPr>
            <a:endParaRPr lang="en-US" dirty="0">
              <a:solidFill>
                <a:schemeClr val="tx1"/>
              </a:solidFill>
            </a:endParaRPr>
          </a:p>
          <a:p>
            <a:pPr marL="457200" indent="-457200">
              <a:buFont typeface="Arial"/>
              <a:buChar char="•"/>
            </a:pPr>
            <a:r>
              <a:rPr lang="en-US" dirty="0">
                <a:solidFill>
                  <a:schemeClr val="tx1"/>
                </a:solidFill>
              </a:rPr>
              <a:t>Nuggets from the AILA National Compliance Committee meeting notes </a:t>
            </a:r>
            <a:endParaRPr lang="en-US" dirty="0"/>
          </a:p>
          <a:p>
            <a:pPr marL="457200" indent="-457200">
              <a:buFont typeface="Arial"/>
              <a:buChar char="•"/>
            </a:pPr>
            <a:endParaRPr lang="en-US" dirty="0">
              <a:solidFill>
                <a:schemeClr val="tx1"/>
              </a:solidFill>
            </a:endParaRPr>
          </a:p>
          <a:p>
            <a:pPr marL="457200" indent="-457200">
              <a:buFont typeface="Arial"/>
              <a:buChar char="•"/>
            </a:pPr>
            <a:r>
              <a:rPr lang="en-US" dirty="0">
                <a:solidFill>
                  <a:schemeClr val="tx1"/>
                </a:solidFill>
              </a:rPr>
              <a:t>Issues with electronic vendors</a:t>
            </a:r>
          </a:p>
          <a:p>
            <a:pPr marL="457200" indent="-457200">
              <a:buFont typeface="Arial"/>
              <a:buChar char="•"/>
            </a:pPr>
            <a:endParaRPr lang="en-US" dirty="0">
              <a:solidFill>
                <a:schemeClr val="tx1"/>
              </a:solidFill>
            </a:endParaRPr>
          </a:p>
          <a:p>
            <a:pPr marL="457200" indent="-457200">
              <a:buFont typeface="Arial"/>
              <a:buChar char="•"/>
            </a:pPr>
            <a:r>
              <a:rPr lang="en-US" dirty="0">
                <a:solidFill>
                  <a:schemeClr val="tx1"/>
                </a:solidFill>
              </a:rPr>
              <a:t>Algorithm discrimination referrals </a:t>
            </a:r>
          </a:p>
          <a:p>
            <a:pPr marL="571500" indent="-571500">
              <a:buFont typeface="Arial"/>
              <a:buChar char="•"/>
            </a:pP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18139897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b="1" dirty="0">
                <a:solidFill>
                  <a:srgbClr val="2E59B0"/>
                </a:solidFill>
                <a:effectLst/>
                <a:cs typeface="Calibri"/>
                <a:sym typeface="Calibri"/>
              </a:rPr>
              <a:t>Paperless Concerns</a:t>
            </a:r>
            <a:endParaRPr lang="en-US" dirty="0">
              <a:effectLst/>
            </a:endParaRPr>
          </a:p>
        </p:txBody>
      </p:sp>
      <p:sp>
        <p:nvSpPr>
          <p:cNvPr id="3" name="Subtitle 2"/>
          <p:cNvSpPr>
            <a:spLocks noGrp="1"/>
          </p:cNvSpPr>
          <p:nvPr>
            <p:ph type="subTitle" idx="1"/>
          </p:nvPr>
        </p:nvSpPr>
        <p:spPr>
          <a:xfrm>
            <a:off x="609600" y="1905000"/>
            <a:ext cx="7681913" cy="3962400"/>
          </a:xfrm>
        </p:spPr>
        <p:txBody>
          <a:bodyPr>
            <a:normAutofit fontScale="92500" lnSpcReduction="20000"/>
          </a:bodyPr>
          <a:lstStyle/>
          <a:p>
            <a:pPr marL="571500" indent="-571500">
              <a:buFont typeface="Arial"/>
              <a:buChar char="•"/>
            </a:pPr>
            <a:r>
              <a:rPr lang="en-US" sz="4000" dirty="0"/>
              <a:t>Triggers electronic I-9 regulations</a:t>
            </a:r>
          </a:p>
          <a:p>
            <a:pPr marL="571500" indent="-571500">
              <a:buFont typeface="Arial"/>
              <a:buChar char="•"/>
            </a:pPr>
            <a:endParaRPr lang="en-US" sz="4000" dirty="0"/>
          </a:p>
          <a:p>
            <a:pPr marL="571500" indent="-571500">
              <a:buFont typeface="Arial"/>
              <a:buChar char="•"/>
            </a:pPr>
            <a:r>
              <a:rPr lang="en-US" sz="4000" dirty="0"/>
              <a:t>Advice we hate</a:t>
            </a:r>
          </a:p>
          <a:p>
            <a:pPr marL="571500" indent="-571500">
              <a:buFont typeface="Arial"/>
              <a:buChar char="•"/>
            </a:pPr>
            <a:endParaRPr lang="en-US" sz="4000" dirty="0"/>
          </a:p>
          <a:p>
            <a:pPr marL="571500" indent="-571500">
              <a:buFont typeface="Arial"/>
              <a:buChar char="•"/>
            </a:pPr>
            <a:r>
              <a:rPr lang="en-US" sz="4000" dirty="0"/>
              <a:t>Smart forms</a:t>
            </a:r>
          </a:p>
          <a:p>
            <a:pPr marL="571500" indent="-571500">
              <a:buFont typeface="Arial"/>
              <a:buChar char="•"/>
            </a:pPr>
            <a:endParaRPr lang="en-US" sz="4000" dirty="0"/>
          </a:p>
          <a:p>
            <a:pPr marL="571500" indent="-571500">
              <a:buFont typeface="Arial"/>
              <a:buChar char="•"/>
            </a:pPr>
            <a:r>
              <a:rPr lang="en-US" sz="4000" dirty="0"/>
              <a:t>Choosing paper</a:t>
            </a:r>
          </a:p>
          <a:p>
            <a:pPr marL="571500" indent="-571500">
              <a:buFont typeface="Arial"/>
              <a:buChar char="•"/>
            </a:pPr>
            <a:endParaRPr lang="en-US" sz="4000" dirty="0"/>
          </a:p>
          <a:p>
            <a:pPr marL="571500" indent="-571500">
              <a:buFont typeface="Arial"/>
              <a:buChar char="•"/>
            </a:pPr>
            <a:r>
              <a:rPr lang="en-US" sz="4000" dirty="0"/>
              <a:t>Vetting the I-9 vendor</a:t>
            </a:r>
          </a:p>
          <a:p>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58530562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40327"/>
            <a:ext cx="7681913" cy="1143000"/>
          </a:xfrm>
        </p:spPr>
        <p:txBody>
          <a:bodyPr/>
          <a:lstStyle/>
          <a:p>
            <a:r>
              <a:rPr lang="en-US" b="1" dirty="0">
                <a:solidFill>
                  <a:srgbClr val="2E59B0"/>
                </a:solidFill>
                <a:effectLst/>
                <a:ea typeface="Calibri"/>
                <a:cs typeface="Calibri"/>
                <a:sym typeface="Calibri"/>
              </a:rPr>
              <a:t>Privacy Concerns</a:t>
            </a:r>
            <a:br>
              <a:rPr lang="en-US" dirty="0">
                <a:effectLst/>
              </a:rPr>
            </a:br>
            <a:endParaRPr lang="en-US" dirty="0">
              <a:solidFill>
                <a:schemeClr val="tx1"/>
              </a:solidFill>
              <a:effectLst/>
            </a:endParaRPr>
          </a:p>
        </p:txBody>
      </p:sp>
      <p:sp>
        <p:nvSpPr>
          <p:cNvPr id="3" name="Subtitle 2"/>
          <p:cNvSpPr>
            <a:spLocks noGrp="1"/>
          </p:cNvSpPr>
          <p:nvPr>
            <p:ph type="subTitle" idx="1"/>
          </p:nvPr>
        </p:nvSpPr>
        <p:spPr>
          <a:xfrm>
            <a:off x="609599" y="1524000"/>
            <a:ext cx="7681913" cy="4038600"/>
          </a:xfrm>
        </p:spPr>
        <p:txBody>
          <a:bodyPr>
            <a:normAutofit lnSpcReduction="10000"/>
          </a:bodyPr>
          <a:lstStyle/>
          <a:p>
            <a:pPr marL="571500" indent="-571500">
              <a:buFont typeface="Arial"/>
              <a:buChar char="•"/>
            </a:pPr>
            <a:r>
              <a:rPr lang="en-US" sz="4000" dirty="0"/>
              <a:t>I-9 statute INA 274A(5)</a:t>
            </a:r>
          </a:p>
          <a:p>
            <a:endParaRPr lang="en-US" sz="4000" dirty="0"/>
          </a:p>
          <a:p>
            <a:pPr marL="571500" indent="-571500">
              <a:buFont typeface="Arial"/>
              <a:buChar char="•"/>
            </a:pPr>
            <a:r>
              <a:rPr lang="en-US" sz="4000" dirty="0"/>
              <a:t>Best practice strategies</a:t>
            </a:r>
          </a:p>
          <a:p>
            <a:pPr marL="571500" indent="-571500">
              <a:buFont typeface="Arial"/>
              <a:buChar char="•"/>
            </a:pPr>
            <a:endParaRPr lang="en-US" sz="4000" dirty="0"/>
          </a:p>
          <a:p>
            <a:pPr marL="571500" indent="-571500">
              <a:buFont typeface="Arial"/>
              <a:buChar char="•"/>
            </a:pPr>
            <a:r>
              <a:rPr lang="en-US" sz="4000" dirty="0"/>
              <a:t>Provision of documents to ICE with PII</a:t>
            </a:r>
          </a:p>
          <a:p>
            <a:endParaRPr lang="en-US" sz="4000" dirty="0"/>
          </a:p>
          <a:p>
            <a:pPr marL="571500" indent="-571500">
              <a:buFont typeface="Arial"/>
              <a:buChar char="•"/>
            </a:pPr>
            <a:r>
              <a:rPr lang="en-US" sz="4000" dirty="0"/>
              <a:t>Massachusetts law</a:t>
            </a:r>
          </a:p>
          <a:p>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11351645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6900" y="1676400"/>
            <a:ext cx="8153400" cy="3886200"/>
          </a:xfrm>
        </p:spPr>
        <p:txBody>
          <a:bodyPr>
            <a:normAutofit fontScale="92500" lnSpcReduction="10000"/>
          </a:bodyPr>
          <a:lstStyle/>
          <a:p>
            <a:endParaRPr lang="en-US" sz="4000" dirty="0"/>
          </a:p>
          <a:p>
            <a:pPr marL="571500" indent="-571500">
              <a:buFont typeface="Arial"/>
              <a:buChar char="•"/>
            </a:pPr>
            <a:r>
              <a:rPr lang="en-US" sz="4000" dirty="0"/>
              <a:t>Notification plan</a:t>
            </a:r>
          </a:p>
          <a:p>
            <a:pPr marL="571500" indent="-571500">
              <a:buFont typeface="Arial"/>
              <a:buChar char="•"/>
            </a:pPr>
            <a:endParaRPr lang="en-US" sz="4000" dirty="0"/>
          </a:p>
          <a:p>
            <a:pPr marL="571500" indent="-571500">
              <a:buFont typeface="Arial"/>
              <a:buChar char="•"/>
            </a:pPr>
            <a:r>
              <a:rPr lang="en-US" sz="4000" dirty="0"/>
              <a:t>I-9s ready in 3 days</a:t>
            </a:r>
          </a:p>
          <a:p>
            <a:pPr marL="571500" indent="-571500">
              <a:buFont typeface="Arial"/>
              <a:buChar char="•"/>
            </a:pPr>
            <a:endParaRPr lang="en-US" sz="4000" dirty="0"/>
          </a:p>
          <a:p>
            <a:pPr marL="571500" indent="-571500">
              <a:buFont typeface="Arial"/>
              <a:buChar char="•"/>
            </a:pPr>
            <a:r>
              <a:rPr lang="en-US" sz="4000" dirty="0"/>
              <a:t>Rejected NOI if there are mistakes</a:t>
            </a:r>
          </a:p>
          <a:p>
            <a:pPr marL="571500" indent="-571500">
              <a:buFont typeface="Arial"/>
              <a:buChar char="•"/>
            </a:pPr>
            <a:endParaRPr lang="en-US" sz="4000" dirty="0"/>
          </a:p>
          <a:p>
            <a:pPr marL="571500" indent="-571500">
              <a:buFont typeface="Arial"/>
              <a:buChar char="•"/>
            </a:pPr>
            <a:r>
              <a:rPr lang="en-US" sz="4000" dirty="0"/>
              <a:t>Timeframe for additional docs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
        <p:nvSpPr>
          <p:cNvPr id="4" name="Rectangle 3">
            <a:extLst>
              <a:ext uri="{FF2B5EF4-FFF2-40B4-BE49-F238E27FC236}">
                <a16:creationId xmlns:a16="http://schemas.microsoft.com/office/drawing/2014/main" id="{362A8F20-55F3-4567-846B-10B3A93F81A4}"/>
              </a:ext>
            </a:extLst>
          </p:cNvPr>
          <p:cNvSpPr/>
          <p:nvPr/>
        </p:nvSpPr>
        <p:spPr>
          <a:xfrm>
            <a:off x="381000" y="245239"/>
            <a:ext cx="6400800" cy="2123658"/>
          </a:xfrm>
          <a:prstGeom prst="rect">
            <a:avLst/>
          </a:prstGeom>
        </p:spPr>
        <p:txBody>
          <a:bodyPr wrap="square">
            <a:spAutoFit/>
          </a:bodyPr>
          <a:lstStyle/>
          <a:p>
            <a:r>
              <a:rPr lang="en-US" sz="4600" b="1" dirty="0">
                <a:solidFill>
                  <a:srgbClr val="2E59B0"/>
                </a:solidFill>
                <a:cs typeface="Calibri"/>
                <a:sym typeface="Calibri"/>
              </a:rPr>
              <a:t>When the Government Arrives at Your Door</a:t>
            </a:r>
            <a:br>
              <a:rPr lang="en-US" sz="4000" b="1" dirty="0"/>
            </a:br>
            <a:endParaRPr lang="en-US" sz="4000" b="1" dirty="0"/>
          </a:p>
        </p:txBody>
      </p:sp>
    </p:spTree>
    <p:extLst>
      <p:ext uri="{BB962C8B-B14F-4D97-AF65-F5344CB8AC3E}">
        <p14:creationId xmlns:p14="http://schemas.microsoft.com/office/powerpoint/2010/main" val="221144361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40327"/>
            <a:ext cx="7086600" cy="1143000"/>
          </a:xfrm>
        </p:spPr>
        <p:txBody>
          <a:bodyPr/>
          <a:lstStyle/>
          <a:p>
            <a:r>
              <a:rPr lang="en-US" b="1" dirty="0">
                <a:solidFill>
                  <a:srgbClr val="2E59B0"/>
                </a:solidFill>
                <a:effectLst/>
                <a:cs typeface="Calibri"/>
                <a:sym typeface="Calibri"/>
              </a:rPr>
              <a:t>Importance of Self-Audit</a:t>
            </a:r>
            <a:endParaRPr lang="en-US" dirty="0">
              <a:solidFill>
                <a:schemeClr val="tx1"/>
              </a:solidFill>
              <a:effectLst/>
            </a:endParaRPr>
          </a:p>
        </p:txBody>
      </p:sp>
      <p:sp>
        <p:nvSpPr>
          <p:cNvPr id="3" name="Subtitle 2"/>
          <p:cNvSpPr>
            <a:spLocks noGrp="1"/>
          </p:cNvSpPr>
          <p:nvPr>
            <p:ph type="subTitle" idx="1"/>
          </p:nvPr>
        </p:nvSpPr>
        <p:spPr>
          <a:xfrm>
            <a:off x="609600" y="1524000"/>
            <a:ext cx="7681913" cy="4419600"/>
          </a:xfrm>
        </p:spPr>
        <p:txBody>
          <a:bodyPr>
            <a:normAutofit fontScale="92500" lnSpcReduction="10000"/>
          </a:bodyPr>
          <a:lstStyle/>
          <a:p>
            <a:pPr marL="571500" indent="-571500">
              <a:buFont typeface="Arial"/>
              <a:buChar char="•"/>
            </a:pPr>
            <a:r>
              <a:rPr lang="en-US" sz="4000" dirty="0"/>
              <a:t>Statute of limitations</a:t>
            </a:r>
          </a:p>
          <a:p>
            <a:pPr marL="571500" indent="-571500">
              <a:buFont typeface="Arial"/>
              <a:buChar char="•"/>
            </a:pPr>
            <a:endParaRPr lang="en-US" sz="4000" dirty="0"/>
          </a:p>
          <a:p>
            <a:pPr marL="571500" indent="-571500">
              <a:buFont typeface="Arial"/>
              <a:buChar char="•"/>
            </a:pPr>
            <a:r>
              <a:rPr lang="en-US" sz="4000" dirty="0"/>
              <a:t>Attorney/Client privilege</a:t>
            </a:r>
          </a:p>
          <a:p>
            <a:pPr marL="571500" indent="-571500">
              <a:buFont typeface="Arial"/>
              <a:buChar char="•"/>
            </a:pPr>
            <a:endParaRPr lang="en-US" sz="4000" dirty="0"/>
          </a:p>
          <a:p>
            <a:pPr marL="571500" indent="-571500">
              <a:buFont typeface="Arial"/>
              <a:buChar char="•"/>
            </a:pPr>
            <a:r>
              <a:rPr lang="en-US" sz="4000" dirty="0"/>
              <a:t>Treat the root of the problem</a:t>
            </a:r>
          </a:p>
          <a:p>
            <a:pPr marL="571500" indent="-571500">
              <a:buFont typeface="Arial"/>
              <a:buChar char="•"/>
            </a:pPr>
            <a:endParaRPr lang="en-US" sz="4000" dirty="0"/>
          </a:p>
          <a:p>
            <a:pPr marL="571500" indent="-571500">
              <a:buFont typeface="Arial"/>
              <a:buChar char="•"/>
            </a:pPr>
            <a:r>
              <a:rPr lang="en-US" sz="4000" dirty="0"/>
              <a:t>Best practices to avoid triggering an employee complaint during a self-audit </a:t>
            </a:r>
          </a:p>
          <a:p>
            <a:endParaRPr lang="en-US" sz="4000" dirty="0">
              <a:solidFill>
                <a:srgbClr val="00206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1807" y="163055"/>
            <a:ext cx="2048552" cy="1513345"/>
          </a:xfrm>
          <a:prstGeom prst="rect">
            <a:avLst/>
          </a:prstGeom>
        </p:spPr>
      </p:pic>
    </p:spTree>
    <p:extLst>
      <p:ext uri="{BB962C8B-B14F-4D97-AF65-F5344CB8AC3E}">
        <p14:creationId xmlns:p14="http://schemas.microsoft.com/office/powerpoint/2010/main" val="425199898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ctrTitle"/>
          </p:nvPr>
        </p:nvSpPr>
        <p:spPr>
          <a:xfrm>
            <a:off x="1369219" y="649805"/>
            <a:ext cx="7043208" cy="1523494"/>
          </a:xfrm>
          <a:prstGeom prst="rect">
            <a:avLst/>
          </a:prstGeom>
          <a:noFill/>
          <a:ln>
            <a:noFill/>
          </a:ln>
        </p:spPr>
        <p:txBody>
          <a:bodyPr spcFirstLastPara="1" wrap="square" lIns="0" tIns="0" rIns="0" bIns="0" anchor="ctr" anchorCtr="0">
            <a:noAutofit/>
          </a:bodyPr>
          <a:lstStyle/>
          <a:p>
            <a:pPr marL="0" marR="0" lvl="0" indent="0" algn="l" rtl="0">
              <a:lnSpc>
                <a:spcPct val="90000"/>
              </a:lnSpc>
              <a:spcBef>
                <a:spcPts val="0"/>
              </a:spcBef>
              <a:spcAft>
                <a:spcPts val="0"/>
              </a:spcAft>
              <a:buClr>
                <a:srgbClr val="2E59B0"/>
              </a:buClr>
              <a:buSzPts val="5400"/>
              <a:buFont typeface="Calibri"/>
              <a:buNone/>
            </a:pPr>
            <a:r>
              <a:rPr lang="en-US" sz="5400" b="1" i="0" u="none" strike="noStrike" cap="none" dirty="0">
                <a:solidFill>
                  <a:srgbClr val="2E59B0"/>
                </a:solidFill>
                <a:effectLst/>
                <a:sym typeface="Calibri"/>
              </a:rPr>
              <a:t>Questions and Answers</a:t>
            </a:r>
            <a:endParaRPr b="1" dirty="0">
              <a:effectLst/>
            </a:endParaRPr>
          </a:p>
        </p:txBody>
      </p:sp>
      <p:sp>
        <p:nvSpPr>
          <p:cNvPr id="114" name="Shape 114"/>
          <p:cNvSpPr txBox="1">
            <a:spLocks noGrp="1"/>
          </p:cNvSpPr>
          <p:nvPr>
            <p:ph type="subTitle" idx="1"/>
          </p:nvPr>
        </p:nvSpPr>
        <p:spPr>
          <a:xfrm>
            <a:off x="1050396" y="3894414"/>
            <a:ext cx="7043208" cy="100889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Please remember to complete evaluation:</a:t>
            </a:r>
          </a:p>
          <a:p>
            <a:pPr marL="0" lvl="0" indent="0"/>
            <a:r>
              <a:rPr lang="en-US" dirty="0"/>
              <a:t>https://www.surveymonkey.com/r/2X5WK2Q   </a:t>
            </a:r>
          </a:p>
        </p:txBody>
      </p:sp>
    </p:spTree>
    <p:extLst>
      <p:ext uri="{BB962C8B-B14F-4D97-AF65-F5344CB8AC3E}">
        <p14:creationId xmlns:p14="http://schemas.microsoft.com/office/powerpoint/2010/main" val="1409404302"/>
      </p:ext>
    </p:extLst>
  </p:cSld>
  <p:clrMapOvr>
    <a:masterClrMapping/>
  </p:clrMapOvr>
  <p:transition>
    <p:fade/>
  </p:transition>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170</TotalTime>
  <Words>1094</Words>
  <Application>Microsoft Office PowerPoint</Application>
  <PresentationFormat>On-screen Show (4:3)</PresentationFormat>
  <Paragraphs>119</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Courier New</vt:lpstr>
      <vt:lpstr>Wingdings</vt:lpstr>
      <vt:lpstr>1_Light_with Blue Bar Segoe Template</vt:lpstr>
      <vt:lpstr>White with Courier font for code slides</vt:lpstr>
      <vt:lpstr>Compliance Strategies to Defend our Clients  </vt:lpstr>
      <vt:lpstr>Our Panel Topics Include:</vt:lpstr>
      <vt:lpstr>I-9 Audit Trends</vt:lpstr>
      <vt:lpstr>Paperless Concerns</vt:lpstr>
      <vt:lpstr>Privacy Concerns </vt:lpstr>
      <vt:lpstr>PowerPoint Presentation</vt:lpstr>
      <vt:lpstr>Importance of Self-Audit</vt:lpstr>
      <vt:lpstr>Questions and Answers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Header</dc:title>
  <dc:creator>Nareg</dc:creator>
  <cp:lastModifiedBy>Araujo &amp; Fisher Para</cp:lastModifiedBy>
  <cp:revision>28</cp:revision>
  <dcterms:created xsi:type="dcterms:W3CDTF">2012-12-04T23:35:54Z</dcterms:created>
  <dcterms:modified xsi:type="dcterms:W3CDTF">2018-02-13T17:34:20Z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