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7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30"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1" autoAdjust="0"/>
    <p:restoredTop sz="94660"/>
  </p:normalViewPr>
  <p:slideViewPr>
    <p:cSldViewPr snapToGrid="0">
      <p:cViewPr varScale="1">
        <p:scale>
          <a:sx n="108" d="100"/>
          <a:sy n="108" d="100"/>
        </p:scale>
        <p:origin x="17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7840" cy="464820"/>
          </a:xfrm>
          <a:prstGeom prst="rect">
            <a:avLst/>
          </a:prstGeom>
          <a:noFill/>
          <a:ln>
            <a:noFill/>
          </a:ln>
        </p:spPr>
        <p:txBody>
          <a:bodyPr spcFirstLastPara="1" wrap="square" lIns="93162" tIns="93162" rIns="93162" bIns="93162"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0938" y="0"/>
            <a:ext cx="3037840" cy="464820"/>
          </a:xfrm>
          <a:prstGeom prst="rect">
            <a:avLst/>
          </a:prstGeom>
          <a:noFill/>
          <a:ln>
            <a:noFill/>
          </a:ln>
        </p:spPr>
        <p:txBody>
          <a:bodyPr spcFirstLastPara="1" wrap="square" lIns="93162" tIns="93162" rIns="93162" bIns="93162"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967"/>
            <a:ext cx="3037840" cy="464820"/>
          </a:xfrm>
          <a:prstGeom prst="rect">
            <a:avLst/>
          </a:prstGeom>
          <a:noFill/>
          <a:ln>
            <a:noFill/>
          </a:ln>
        </p:spPr>
        <p:txBody>
          <a:bodyPr spcFirstLastPara="1" wrap="square" lIns="93162" tIns="93162" rIns="93162" bIns="93162"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0938" y="8829967"/>
            <a:ext cx="3037840" cy="464820"/>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669764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53" name="Shape 5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defTabSz="931774">
              <a:buClrTx/>
              <a:buSzTx/>
              <a:defRPr/>
            </a:pPr>
            <a:endParaRPr lang="en-US" kern="1200" dirty="0">
              <a:solidFill>
                <a:prstClr val="black"/>
              </a:solidFill>
              <a:ea typeface="+mn-ea"/>
              <a:cs typeface="+mn-cs"/>
            </a:endParaRPr>
          </a:p>
        </p:txBody>
      </p:sp>
      <p:sp>
        <p:nvSpPr>
          <p:cNvPr id="5" name="Date Placeholder 4"/>
          <p:cNvSpPr>
            <a:spLocks noGrp="1"/>
          </p:cNvSpPr>
          <p:nvPr>
            <p:ph type="dt" idx="11"/>
          </p:nvPr>
        </p:nvSpPr>
        <p:spPr/>
        <p:txBody>
          <a:bodyPr/>
          <a:lstStyle/>
          <a:p>
            <a:pPr defTabSz="931774">
              <a:buClrTx/>
              <a:buSzTx/>
              <a:defRPr/>
            </a:pPr>
            <a:fld id="{81331B57-0BE5-4F82-AA58-76F53EFF3ADA}" type="datetime8">
              <a:rPr lang="en-US" kern="1200">
                <a:solidFill>
                  <a:prstClr val="black"/>
                </a:solidFill>
                <a:ea typeface="+mn-ea"/>
                <a:cs typeface="+mn-cs"/>
              </a:rPr>
              <a:pPr defTabSz="931774">
                <a:buClrTx/>
                <a:buSzTx/>
                <a:defRPr/>
              </a:pPr>
              <a:t>3/1/2018 9:44 AM</a:t>
            </a:fld>
            <a:endParaRPr lang="en-US" kern="1200" dirty="0">
              <a:solidFill>
                <a:prstClr val="black"/>
              </a:solidFill>
              <a:ea typeface="+mn-ea"/>
              <a:cs typeface="+mn-cs"/>
            </a:endParaRPr>
          </a:p>
        </p:txBody>
      </p:sp>
      <p:sp>
        <p:nvSpPr>
          <p:cNvPr id="6" name="Footer Placeholder 5"/>
          <p:cNvSpPr>
            <a:spLocks noGrp="1"/>
          </p:cNvSpPr>
          <p:nvPr>
            <p:ph type="ftr" sz="quarter" idx="12"/>
          </p:nvPr>
        </p:nvSpPr>
        <p:spPr>
          <a:xfrm>
            <a:off x="0" y="8829967"/>
            <a:ext cx="6309360" cy="464820"/>
          </a:xfrm>
        </p:spPr>
        <p:txBody>
          <a:bodyPr/>
          <a:lstStyle/>
          <a:p>
            <a:pPr defTabSz="931774">
              <a:buClrTx/>
              <a:buSzTx/>
              <a:defRPr/>
            </a:pPr>
            <a:r>
              <a:rPr lang="en-US" sz="500" kern="1200" dirty="0">
                <a:solidFill>
                  <a:srgbClr val="000000"/>
                </a:solidFill>
                <a:ea typeface="+mn-ea"/>
                <a:cs typeface="+mn-cs"/>
              </a:rPr>
              <a:t>© 2007 Microsoft Corporation. All rights reserved. Microsoft, Windows, Windows Vista and other product names are or may be registered trademarks and/or trademarks in the U.S. and/or other countries.</a:t>
            </a:r>
          </a:p>
          <a:p>
            <a:pPr defTabSz="931774">
              <a:buClrTx/>
              <a:buSzTx/>
              <a:defRPr/>
            </a:pPr>
            <a:r>
              <a:rPr lang="en-US" sz="500" kern="1200" dirty="0">
                <a:solidFill>
                  <a:srgbClr val="000000"/>
                </a:solidFill>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kern="1200" dirty="0">
                <a:solidFill>
                  <a:srgbClr val="000000"/>
                </a:solidFill>
                <a:ea typeface="+mn-ea"/>
                <a:cs typeface="+mn-cs"/>
              </a:rPr>
            </a:br>
            <a:r>
              <a:rPr lang="en-US" sz="500" kern="1200" dirty="0">
                <a:solidFill>
                  <a:srgbClr val="000000"/>
                </a:solidFill>
                <a:ea typeface="+mn-ea"/>
                <a:cs typeface="+mn-cs"/>
              </a:rPr>
              <a:t>MICROSOFT MAKES NO WARRANTIES, EXPRESS, IMPLIED OR STATUTORY, AS TO THE INFORMATION IN THIS PRESENTATION.</a:t>
            </a:r>
          </a:p>
          <a:p>
            <a:pPr defTabSz="931774">
              <a:buClrTx/>
              <a:buSzTx/>
              <a:defRPr/>
            </a:pPr>
            <a:endParaRPr lang="en-US" sz="500" kern="1200" dirty="0">
              <a:solidFill>
                <a:prstClr val="black"/>
              </a:solidFill>
              <a:ea typeface="+mn-ea"/>
              <a:cs typeface="+mn-cs"/>
            </a:endParaRPr>
          </a:p>
        </p:txBody>
      </p:sp>
      <p:sp>
        <p:nvSpPr>
          <p:cNvPr id="7" name="Slide Number Placeholder 6"/>
          <p:cNvSpPr>
            <a:spLocks noGrp="1"/>
          </p:cNvSpPr>
          <p:nvPr>
            <p:ph type="sldNum" sz="quarter" idx="13"/>
          </p:nvPr>
        </p:nvSpPr>
        <p:spPr>
          <a:xfrm>
            <a:off x="6309359" y="8829967"/>
            <a:ext cx="699418" cy="464820"/>
          </a:xfrm>
        </p:spPr>
        <p:txBody>
          <a:bodyPr/>
          <a:lstStyle/>
          <a:p>
            <a:pPr algn="r" defTabSz="931774">
              <a:buClrTx/>
              <a:defRPr/>
            </a:pPr>
            <a:fld id="{EC87E0CF-87F6-4B58-B8B8-DCAB2DAAF3CA}" type="slidenum">
              <a:rPr lang="en-US" sz="1200" kern="1200">
                <a:solidFill>
                  <a:prstClr val="black"/>
                </a:solidFill>
                <a:latin typeface="Calibri"/>
                <a:ea typeface="+mn-ea"/>
                <a:cs typeface="+mn-cs"/>
              </a:rPr>
              <a:pPr algn="r" defTabSz="931774">
                <a:buClrTx/>
                <a:defRPr/>
              </a:pPr>
              <a:t>35</a:t>
            </a:fld>
            <a:endParaRPr lang="en-US" sz="1200" kern="1200" dirty="0">
              <a:solidFill>
                <a:prstClr val="black"/>
              </a:solidFill>
              <a:latin typeface="Calibri"/>
              <a:ea typeface="+mn-ea"/>
              <a:cs typeface="+mn-cs"/>
            </a:endParaRPr>
          </a:p>
        </p:txBody>
      </p:sp>
    </p:spTree>
    <p:extLst>
      <p:ext uri="{BB962C8B-B14F-4D97-AF65-F5344CB8AC3E}">
        <p14:creationId xmlns:p14="http://schemas.microsoft.com/office/powerpoint/2010/main" val="1546347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40</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41</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42</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43</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44</a:t>
            </a:fld>
            <a:endParaRPr lang="en-US" dirty="0"/>
          </a:p>
        </p:txBody>
      </p:sp>
    </p:spTree>
    <p:extLst>
      <p:ext uri="{BB962C8B-B14F-4D97-AF65-F5344CB8AC3E}">
        <p14:creationId xmlns:p14="http://schemas.microsoft.com/office/powerpoint/2010/main" val="3349513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111" name="Shape 11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5815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47</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111" name="Shape 11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111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7CD2B5-3E30-4A7D-A75B-223A7BDDAE6F}" type="slidenum">
              <a:rPr lang="en-US" smtClean="0"/>
              <a:pPr/>
              <a:t>53</a:t>
            </a:fld>
            <a:endParaRPr lang="en-US"/>
          </a:p>
        </p:txBody>
      </p:sp>
    </p:spTree>
    <p:extLst>
      <p:ext uri="{BB962C8B-B14F-4D97-AF65-F5344CB8AC3E}">
        <p14:creationId xmlns:p14="http://schemas.microsoft.com/office/powerpoint/2010/main" val="270456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60" name="Shape 6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54</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pPr marL="1281151" lvl="2" indent="-349415">
              <a:buFont typeface="Arial"/>
              <a:buChar char="•"/>
            </a:pPr>
            <a:r>
              <a:rPr lang="en-US" dirty="0">
                <a:solidFill>
                  <a:schemeClr val="tx1"/>
                </a:solidFill>
              </a:rPr>
              <a:t>Current state of affairs: discuss 7-Eleven inspections and any other recent developments</a:t>
            </a:r>
          </a:p>
          <a:p>
            <a:pPr marL="1281151" lvl="2" indent="-349415">
              <a:buFont typeface="Arial"/>
              <a:buChar char="•"/>
            </a:pPr>
            <a:endParaRPr lang="en-US" dirty="0">
              <a:solidFill>
                <a:schemeClr val="tx1"/>
              </a:solidFill>
            </a:endParaRPr>
          </a:p>
          <a:p>
            <a:pPr marL="1281151" lvl="2" indent="-349415">
              <a:buFont typeface="Arial"/>
              <a:buChar char="•"/>
            </a:pPr>
            <a:r>
              <a:rPr lang="en-US" dirty="0">
                <a:solidFill>
                  <a:schemeClr val="tx1"/>
                </a:solidFill>
              </a:rPr>
              <a:t># 1 bad advice </a:t>
            </a:r>
          </a:p>
          <a:p>
            <a:pPr marL="1281151" lvl="2" indent="-349415">
              <a:buFont typeface="Arial"/>
              <a:buChar char="•"/>
            </a:pPr>
            <a:endParaRPr lang="en-US" dirty="0">
              <a:solidFill>
                <a:schemeClr val="tx1"/>
              </a:solidFill>
            </a:endParaRPr>
          </a:p>
          <a:p>
            <a:pPr marL="1281151" lvl="2" indent="-349415">
              <a:buFont typeface="Arial"/>
              <a:buChar char="•"/>
            </a:pPr>
            <a:r>
              <a:rPr lang="en-US" dirty="0">
                <a:solidFill>
                  <a:schemeClr val="tx1"/>
                </a:solidFill>
              </a:rPr>
              <a:t>Nuggets from the committee meetings notes (Debarment, focus on electronic I-9 compliance, joint employers – at least flag these issues.)</a:t>
            </a:r>
          </a:p>
          <a:p>
            <a:pPr marL="1281151" lvl="2" indent="-349415">
              <a:buFont typeface="Arial"/>
              <a:buChar char="•"/>
            </a:pPr>
            <a:endParaRPr lang="en-US" dirty="0">
              <a:solidFill>
                <a:schemeClr val="tx1"/>
              </a:solidFill>
            </a:endParaRPr>
          </a:p>
          <a:p>
            <a:pPr marL="1281151" lvl="2" indent="-349415">
              <a:buFont typeface="Arial"/>
              <a:buChar char="•"/>
            </a:pPr>
            <a:r>
              <a:rPr lang="en-US" dirty="0">
                <a:solidFill>
                  <a:schemeClr val="tx1"/>
                </a:solidFill>
              </a:rPr>
              <a:t>Issues with electronic vendors: electronic signature and audit trails</a:t>
            </a:r>
          </a:p>
          <a:p>
            <a:pPr marL="1281151" lvl="2" indent="-349415">
              <a:buFont typeface="Arial"/>
              <a:buChar char="•"/>
            </a:pPr>
            <a:endParaRPr lang="en-US" dirty="0">
              <a:solidFill>
                <a:schemeClr val="tx1"/>
              </a:solidFill>
            </a:endParaRPr>
          </a:p>
          <a:p>
            <a:pPr marL="1281151" lvl="2" indent="-349415">
              <a:buFont typeface="Arial"/>
              <a:buChar char="•"/>
            </a:pPr>
            <a:r>
              <a:rPr lang="en-US" dirty="0">
                <a:solidFill>
                  <a:schemeClr val="tx1"/>
                </a:solidFill>
              </a:rPr>
              <a:t>Algorithm discrimination referrals - Possible referral to other government agencies based on E-Verify data review (for example IER referrals based on % of List A documents)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55</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a:solidFill>
                  <a:schemeClr val="tx1"/>
                </a:solidFill>
                <a:latin typeface="+mn-lt"/>
                <a:ea typeface="+mn-ea"/>
                <a:cs typeface="+mn-cs"/>
              </a:rPr>
              <a:t>Triggers electronic I-9 regulations</a:t>
            </a:r>
          </a:p>
          <a:p>
            <a:endParaRPr lang="en-US" kern="1200" dirty="0">
              <a:solidFill>
                <a:schemeClr val="tx1"/>
              </a:solidFill>
              <a:latin typeface="+mn-lt"/>
              <a:ea typeface="+mn-ea"/>
              <a:cs typeface="+mn-cs"/>
            </a:endParaRPr>
          </a:p>
          <a:p>
            <a:r>
              <a:rPr lang="en-US" kern="1200" dirty="0">
                <a:solidFill>
                  <a:schemeClr val="tx1"/>
                </a:solidFill>
                <a:latin typeface="+mn-lt"/>
                <a:ea typeface="+mn-ea"/>
                <a:cs typeface="+mn-cs"/>
              </a:rPr>
              <a:t># 1 bad advice - scan and then destroy?</a:t>
            </a:r>
          </a:p>
          <a:p>
            <a:endParaRPr lang="en-US" kern="1200" dirty="0">
              <a:solidFill>
                <a:schemeClr val="tx1"/>
              </a:solidFill>
              <a:latin typeface="+mn-lt"/>
              <a:ea typeface="+mn-ea"/>
              <a:cs typeface="+mn-cs"/>
            </a:endParaRPr>
          </a:p>
          <a:p>
            <a:r>
              <a:rPr lang="en-US" kern="1200" dirty="0">
                <a:solidFill>
                  <a:schemeClr val="tx1"/>
                </a:solidFill>
                <a:latin typeface="+mn-lt"/>
                <a:ea typeface="+mn-ea"/>
                <a:cs typeface="+mn-cs"/>
              </a:rPr>
              <a:t>Smart forms (does this go under this topic?)</a:t>
            </a:r>
          </a:p>
          <a:p>
            <a:endParaRPr lang="en-US" kern="1200" dirty="0">
              <a:solidFill>
                <a:schemeClr val="tx1"/>
              </a:solidFill>
              <a:latin typeface="+mn-lt"/>
              <a:ea typeface="+mn-ea"/>
              <a:cs typeface="+mn-cs"/>
            </a:endParaRPr>
          </a:p>
          <a:p>
            <a:r>
              <a:rPr lang="en-US" kern="1200" dirty="0">
                <a:solidFill>
                  <a:schemeClr val="tx1"/>
                </a:solidFill>
                <a:latin typeface="+mn-lt"/>
                <a:ea typeface="+mn-ea"/>
                <a:cs typeface="+mn-cs"/>
              </a:rPr>
              <a:t>Choosing paper:  multiple locations, (other issues here)</a:t>
            </a:r>
          </a:p>
          <a:p>
            <a:endParaRPr lang="en-US" kern="1200" dirty="0">
              <a:solidFill>
                <a:schemeClr val="tx1"/>
              </a:solidFill>
              <a:latin typeface="+mn-lt"/>
              <a:ea typeface="+mn-ea"/>
              <a:cs typeface="+mn-cs"/>
            </a:endParaRPr>
          </a:p>
          <a:p>
            <a:r>
              <a:rPr lang="en-US" kern="1200" dirty="0">
                <a:solidFill>
                  <a:schemeClr val="tx1"/>
                </a:solidFill>
                <a:latin typeface="+mn-lt"/>
                <a:ea typeface="+mn-ea"/>
                <a:cs typeface="+mn-cs"/>
              </a:rPr>
              <a:t>Vetting the I-9 vendor</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56</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57</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kern="1200" dirty="0">
                <a:solidFill>
                  <a:schemeClr val="tx1"/>
                </a:solidFill>
                <a:latin typeface="+mn-lt"/>
                <a:ea typeface="+mn-ea"/>
                <a:cs typeface="+mn-cs"/>
              </a:rPr>
              <a:t>1. Have a notification plan in place. Include WHO, WHAT, WHERE and HOW</a:t>
            </a:r>
          </a:p>
          <a:p>
            <a:pPr marL="232943" indent="-232943">
              <a:buAutoNum type="arabicPeriod" startAt="2"/>
            </a:pPr>
            <a:r>
              <a:rPr lang="en-US" kern="1200" dirty="0">
                <a:solidFill>
                  <a:schemeClr val="tx1"/>
                </a:solidFill>
                <a:latin typeface="+mn-lt"/>
                <a:ea typeface="+mn-ea"/>
                <a:cs typeface="+mn-cs"/>
              </a:rPr>
              <a:t>Clients should be prepared to have I-9s ready in 3 days. Extensions are seldom allowed.</a:t>
            </a:r>
          </a:p>
          <a:p>
            <a:pPr marL="232943" indent="-232943">
              <a:buAutoNum type="arabicPeriod" startAt="2"/>
            </a:pPr>
            <a:r>
              <a:rPr lang="en-US" kern="1200" dirty="0">
                <a:solidFill>
                  <a:schemeClr val="tx1"/>
                </a:solidFill>
                <a:latin typeface="+mn-lt"/>
                <a:ea typeface="+mn-ea"/>
                <a:cs typeface="+mn-cs"/>
              </a:rPr>
              <a:t>not accept the NOI if there is a mistake on it. You can buy time if the government needs to re-do</a:t>
            </a:r>
          </a:p>
          <a:p>
            <a:pPr marL="232943" indent="-232943">
              <a:buAutoNum type="arabicPeriod" startAt="4"/>
            </a:pPr>
            <a:r>
              <a:rPr lang="en-US" kern="1200" dirty="0">
                <a:solidFill>
                  <a:schemeClr val="tx1"/>
                </a:solidFill>
                <a:latin typeface="+mn-lt"/>
                <a:ea typeface="+mn-ea"/>
                <a:cs typeface="+mn-cs"/>
              </a:rPr>
              <a:t>The “additional documentation” does not need to be submitted within 3 day window. </a:t>
            </a:r>
          </a:p>
          <a:p>
            <a:pPr marL="232943" indent="-232943">
              <a:buAutoNum type="arabicPeriod" startAt="4"/>
            </a:pPr>
            <a:r>
              <a:rPr lang="en-US" kern="1200" dirty="0">
                <a:solidFill>
                  <a:schemeClr val="tx1"/>
                </a:solidFill>
                <a:latin typeface="+mn-lt"/>
                <a:ea typeface="+mn-ea"/>
                <a:cs typeface="+mn-cs"/>
              </a:rPr>
              <a:t>California considerations</a:t>
            </a:r>
          </a:p>
          <a:p>
            <a:pPr marL="232943" indent="-232943">
              <a:buAutoNum type="arabicPeriod" startAt="4"/>
            </a:pPr>
            <a:r>
              <a:rPr lang="en-US" i="1" kern="1200" dirty="0">
                <a:solidFill>
                  <a:schemeClr val="tx1"/>
                </a:solidFill>
                <a:latin typeface="+mn-lt"/>
                <a:ea typeface="+mn-ea"/>
                <a:cs typeface="+mn-cs"/>
              </a:rPr>
              <a:t>How to identify if white collar counsel is needed</a:t>
            </a:r>
          </a:p>
          <a:p>
            <a:pPr marL="232943" indent="-232943">
              <a:buAutoNum type="arabicPeriod" startAt="4"/>
            </a:pPr>
            <a:r>
              <a:rPr lang="en-US" i="1" kern="1200" dirty="0">
                <a:solidFill>
                  <a:schemeClr val="tx1"/>
                </a:solidFill>
                <a:latin typeface="+mn-lt"/>
                <a:ea typeface="+mn-ea"/>
                <a:cs typeface="+mn-cs"/>
              </a:rPr>
              <a:t>Getting involved at the NIF stage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58</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a:solidFill>
                  <a:schemeClr val="tx1"/>
                </a:solidFill>
                <a:latin typeface="+mn-lt"/>
                <a:ea typeface="+mn-ea"/>
                <a:cs typeface="+mn-cs"/>
              </a:rPr>
              <a:t>Importance of Self-Audit</a:t>
            </a:r>
          </a:p>
          <a:p>
            <a:pPr marL="232943" indent="-232943">
              <a:buFont typeface="+mj-lt"/>
              <a:buAutoNum type="arabicPeriod"/>
            </a:pPr>
            <a:r>
              <a:rPr lang="en-US" kern="1200" dirty="0">
                <a:solidFill>
                  <a:schemeClr val="tx1"/>
                </a:solidFill>
                <a:latin typeface="+mn-lt"/>
                <a:ea typeface="+mn-ea"/>
                <a:cs typeface="+mn-cs"/>
              </a:rPr>
              <a:t>Statute of Limitations: making corrections to start the SOL clock</a:t>
            </a:r>
          </a:p>
          <a:p>
            <a:pPr marL="232943" indent="-232943">
              <a:buFont typeface="+mj-lt"/>
              <a:buAutoNum type="arabicPeriod"/>
            </a:pPr>
            <a:r>
              <a:rPr lang="en-US" kern="1200" dirty="0">
                <a:solidFill>
                  <a:schemeClr val="tx1"/>
                </a:solidFill>
                <a:latin typeface="+mn-lt"/>
                <a:ea typeface="+mn-ea"/>
                <a:cs typeface="+mn-cs"/>
              </a:rPr>
              <a:t>Self Audit best practice: completed under attorney-client privilege (also known as: do not operate on yourself)</a:t>
            </a:r>
          </a:p>
          <a:p>
            <a:pPr marL="232943" indent="-232943">
              <a:buFont typeface="+mj-lt"/>
              <a:buAutoNum type="arabicPeriod"/>
            </a:pPr>
            <a:r>
              <a:rPr lang="en-US" kern="1200" dirty="0">
                <a:solidFill>
                  <a:schemeClr val="tx1"/>
                </a:solidFill>
                <a:latin typeface="+mn-lt"/>
                <a:ea typeface="+mn-ea"/>
                <a:cs typeface="+mn-cs"/>
              </a:rPr>
              <a:t>Treating the root of the problem</a:t>
            </a:r>
          </a:p>
          <a:p>
            <a:pPr marL="232943" indent="-232943">
              <a:buFont typeface="+mj-lt"/>
              <a:buAutoNum type="arabicPeriod"/>
            </a:pPr>
            <a:r>
              <a:rPr lang="en-US" kern="1200" dirty="0">
                <a:solidFill>
                  <a:schemeClr val="tx1"/>
                </a:solidFill>
                <a:latin typeface="+mn-lt"/>
                <a:ea typeface="+mn-ea"/>
                <a:cs typeface="+mn-cs"/>
              </a:rPr>
              <a:t>Best practices to avoid triggering an employee complaint during a self-audit (treat everyone equally; consider how you communicate about audit; work off of template memos and notices)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59</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111" name="Shape 11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11502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62</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63</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64</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701040" y="4415790"/>
            <a:ext cx="5608320" cy="4183380"/>
          </a:xfrm>
          <a:prstGeom prst="rect">
            <a:avLst/>
          </a:prstGeom>
          <a:noFill/>
          <a:ln>
            <a:noFill/>
          </a:ln>
        </p:spPr>
        <p:txBody>
          <a:bodyPr spcFirstLastPara="1" wrap="square" lIns="93162" tIns="46568" rIns="93162" bIns="46568" anchor="t" anchorCtr="0">
            <a:noAutofit/>
          </a:bodyPr>
          <a:lstStyle/>
          <a:p>
            <a:pPr marL="0" indent="0"/>
            <a:endParaRPr/>
          </a:p>
        </p:txBody>
      </p:sp>
      <p:sp>
        <p:nvSpPr>
          <p:cNvPr id="68" name="Shape 68"/>
          <p:cNvSpPr txBox="1">
            <a:spLocks noGrp="1"/>
          </p:cNvSpPr>
          <p:nvPr>
            <p:ph type="hdr" idx="3"/>
          </p:nvPr>
        </p:nvSpPr>
        <p:spPr>
          <a:xfrm>
            <a:off x="0" y="0"/>
            <a:ext cx="3037840" cy="464820"/>
          </a:xfrm>
          <a:prstGeom prst="rect">
            <a:avLst/>
          </a:prstGeom>
          <a:noFill/>
          <a:ln>
            <a:noFill/>
          </a:ln>
        </p:spPr>
        <p:txBody>
          <a:bodyPr spcFirstLastPara="1" wrap="square" lIns="93162" tIns="46568" rIns="93162" bIns="46568" anchor="t" anchorCtr="0">
            <a:noAutofit/>
          </a:bodyPr>
          <a:lstStyle/>
          <a:p>
            <a:endParaRPr/>
          </a:p>
        </p:txBody>
      </p:sp>
      <p:sp>
        <p:nvSpPr>
          <p:cNvPr id="69" name="Shape 69"/>
          <p:cNvSpPr txBox="1">
            <a:spLocks noGrp="1"/>
          </p:cNvSpPr>
          <p:nvPr>
            <p:ph type="dt" idx="10"/>
          </p:nvPr>
        </p:nvSpPr>
        <p:spPr>
          <a:xfrm>
            <a:off x="3970938" y="0"/>
            <a:ext cx="3037840" cy="464820"/>
          </a:xfrm>
          <a:prstGeom prst="rect">
            <a:avLst/>
          </a:prstGeom>
          <a:noFill/>
          <a:ln>
            <a:noFill/>
          </a:ln>
        </p:spPr>
        <p:txBody>
          <a:bodyPr spcFirstLastPara="1" wrap="square" lIns="93162" tIns="46568" rIns="93162" bIns="46568" anchor="t" anchorCtr="0">
            <a:noAutofit/>
          </a:bodyPr>
          <a:lstStyle/>
          <a:p>
            <a:r>
              <a:rPr lang="en-US"/>
              <a:t>11/17/2017 12:38 PM</a:t>
            </a:r>
            <a:endParaRPr/>
          </a:p>
        </p:txBody>
      </p:sp>
      <p:sp>
        <p:nvSpPr>
          <p:cNvPr id="70" name="Shape 70"/>
          <p:cNvSpPr txBox="1">
            <a:spLocks noGrp="1"/>
          </p:cNvSpPr>
          <p:nvPr>
            <p:ph type="ftr" idx="11"/>
          </p:nvPr>
        </p:nvSpPr>
        <p:spPr>
          <a:xfrm>
            <a:off x="0" y="8829967"/>
            <a:ext cx="6309360" cy="464820"/>
          </a:xfrm>
          <a:prstGeom prst="rect">
            <a:avLst/>
          </a:prstGeom>
          <a:noFill/>
          <a:ln>
            <a:noFill/>
          </a:ln>
        </p:spPr>
        <p:txBody>
          <a:bodyPr spcFirstLastPara="1" wrap="square" lIns="93162" tIns="46568" rIns="93162" bIns="46568" anchor="b" anchorCtr="0">
            <a:noAutofit/>
          </a:bodyPr>
          <a:lstStyle/>
          <a:p>
            <a:r>
              <a:rPr lang="en-US" sz="500">
                <a:solidFill>
                  <a:srgbClr val="000000"/>
                </a:solidFill>
              </a:rPr>
              <a:t>© 2007 Microsoft Corporation. All rights reserved. Microsoft, Windows, Windows Vista and other product names are or may be registered trademarks and/or trademarks in the U.S. and/or other countries.</a:t>
            </a:r>
            <a:endParaRPr/>
          </a:p>
          <a:p>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endParaRPr/>
          </a:p>
          <a:p>
            <a:endParaRPr sz="500"/>
          </a:p>
        </p:txBody>
      </p:sp>
      <p:sp>
        <p:nvSpPr>
          <p:cNvPr id="71" name="Shape 71"/>
          <p:cNvSpPr txBox="1">
            <a:spLocks noGrp="1"/>
          </p:cNvSpPr>
          <p:nvPr>
            <p:ph type="sldNum" idx="12"/>
          </p:nvPr>
        </p:nvSpPr>
        <p:spPr>
          <a:xfrm>
            <a:off x="6309359" y="8829967"/>
            <a:ext cx="699418" cy="464820"/>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3</a:t>
            </a:fld>
            <a:endParaRPr sz="1200">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65</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111" name="Shape 11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42960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68</a:t>
            </a:fld>
            <a:endParaRPr lang="en-US" dirty="0"/>
          </a:p>
        </p:txBody>
      </p:sp>
    </p:spTree>
    <p:extLst>
      <p:ext uri="{BB962C8B-B14F-4D97-AF65-F5344CB8AC3E}">
        <p14:creationId xmlns:p14="http://schemas.microsoft.com/office/powerpoint/2010/main" val="25244243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69</a:t>
            </a:fld>
            <a:endParaRPr lang="en-US" dirty="0"/>
          </a:p>
        </p:txBody>
      </p:sp>
    </p:spTree>
    <p:extLst>
      <p:ext uri="{BB962C8B-B14F-4D97-AF65-F5344CB8AC3E}">
        <p14:creationId xmlns:p14="http://schemas.microsoft.com/office/powerpoint/2010/main" val="3127512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70</a:t>
            </a:fld>
            <a:endParaRPr lang="en-US" dirty="0"/>
          </a:p>
        </p:txBody>
      </p:sp>
    </p:spTree>
    <p:extLst>
      <p:ext uri="{BB962C8B-B14F-4D97-AF65-F5344CB8AC3E}">
        <p14:creationId xmlns:p14="http://schemas.microsoft.com/office/powerpoint/2010/main" val="37796902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71</a:t>
            </a:fld>
            <a:endParaRPr lang="en-US" dirty="0"/>
          </a:p>
        </p:txBody>
      </p:sp>
    </p:spTree>
    <p:extLst>
      <p:ext uri="{BB962C8B-B14F-4D97-AF65-F5344CB8AC3E}">
        <p14:creationId xmlns:p14="http://schemas.microsoft.com/office/powerpoint/2010/main" val="4898634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72</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3/1/2018 9:44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73</a:t>
            </a:fld>
            <a:endParaRPr lang="en-US" dirty="0"/>
          </a:p>
        </p:txBody>
      </p:sp>
    </p:spTree>
    <p:extLst>
      <p:ext uri="{BB962C8B-B14F-4D97-AF65-F5344CB8AC3E}">
        <p14:creationId xmlns:p14="http://schemas.microsoft.com/office/powerpoint/2010/main" val="11110594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111" name="Shape 11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6890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701040" y="4415790"/>
            <a:ext cx="5608320" cy="4183380"/>
          </a:xfrm>
          <a:prstGeom prst="rect">
            <a:avLst/>
          </a:prstGeom>
          <a:noFill/>
          <a:ln>
            <a:noFill/>
          </a:ln>
        </p:spPr>
        <p:txBody>
          <a:bodyPr spcFirstLastPara="1" wrap="square" lIns="93162" tIns="46568" rIns="93162" bIns="46568" anchor="t" anchorCtr="0">
            <a:noAutofit/>
          </a:bodyPr>
          <a:lstStyle/>
          <a:p>
            <a:pPr marL="0" indent="0"/>
            <a:endParaRPr/>
          </a:p>
        </p:txBody>
      </p:sp>
      <p:sp>
        <p:nvSpPr>
          <p:cNvPr id="79" name="Shape 79"/>
          <p:cNvSpPr txBox="1">
            <a:spLocks noGrp="1"/>
          </p:cNvSpPr>
          <p:nvPr>
            <p:ph type="hdr" idx="3"/>
          </p:nvPr>
        </p:nvSpPr>
        <p:spPr>
          <a:xfrm>
            <a:off x="0" y="0"/>
            <a:ext cx="3037840" cy="464820"/>
          </a:xfrm>
          <a:prstGeom prst="rect">
            <a:avLst/>
          </a:prstGeom>
          <a:noFill/>
          <a:ln>
            <a:noFill/>
          </a:ln>
        </p:spPr>
        <p:txBody>
          <a:bodyPr spcFirstLastPara="1" wrap="square" lIns="93162" tIns="46568" rIns="93162" bIns="46568" anchor="t" anchorCtr="0">
            <a:noAutofit/>
          </a:bodyPr>
          <a:lstStyle/>
          <a:p>
            <a:endParaRPr/>
          </a:p>
        </p:txBody>
      </p:sp>
      <p:sp>
        <p:nvSpPr>
          <p:cNvPr id="80" name="Shape 80"/>
          <p:cNvSpPr txBox="1">
            <a:spLocks noGrp="1"/>
          </p:cNvSpPr>
          <p:nvPr>
            <p:ph type="dt" idx="10"/>
          </p:nvPr>
        </p:nvSpPr>
        <p:spPr>
          <a:xfrm>
            <a:off x="3970938" y="0"/>
            <a:ext cx="3037840" cy="464820"/>
          </a:xfrm>
          <a:prstGeom prst="rect">
            <a:avLst/>
          </a:prstGeom>
          <a:noFill/>
          <a:ln>
            <a:noFill/>
          </a:ln>
        </p:spPr>
        <p:txBody>
          <a:bodyPr spcFirstLastPara="1" wrap="square" lIns="93162" tIns="46568" rIns="93162" bIns="46568" anchor="t" anchorCtr="0">
            <a:noAutofit/>
          </a:bodyPr>
          <a:lstStyle/>
          <a:p>
            <a:r>
              <a:rPr lang="en-US"/>
              <a:t>11/17/2017 12:38 PM</a:t>
            </a:r>
            <a:endParaRPr/>
          </a:p>
        </p:txBody>
      </p:sp>
      <p:sp>
        <p:nvSpPr>
          <p:cNvPr id="81" name="Shape 81"/>
          <p:cNvSpPr txBox="1">
            <a:spLocks noGrp="1"/>
          </p:cNvSpPr>
          <p:nvPr>
            <p:ph type="ftr" idx="11"/>
          </p:nvPr>
        </p:nvSpPr>
        <p:spPr>
          <a:xfrm>
            <a:off x="0" y="8829967"/>
            <a:ext cx="6309360" cy="464820"/>
          </a:xfrm>
          <a:prstGeom prst="rect">
            <a:avLst/>
          </a:prstGeom>
          <a:noFill/>
          <a:ln>
            <a:noFill/>
          </a:ln>
        </p:spPr>
        <p:txBody>
          <a:bodyPr spcFirstLastPara="1" wrap="square" lIns="93162" tIns="46568" rIns="93162" bIns="46568" anchor="b" anchorCtr="0">
            <a:noAutofit/>
          </a:bodyPr>
          <a:lstStyle/>
          <a:p>
            <a:r>
              <a:rPr lang="en-US" sz="500">
                <a:solidFill>
                  <a:srgbClr val="000000"/>
                </a:solidFill>
              </a:rPr>
              <a:t>© 2007 Microsoft Corporation. All rights reserved. Microsoft, Windows, Windows Vista and other product names are or may be registered trademarks and/or trademarks in the U.S. and/or other countries.</a:t>
            </a:r>
            <a:endParaRPr/>
          </a:p>
          <a:p>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endParaRPr/>
          </a:p>
          <a:p>
            <a:endParaRPr sz="500"/>
          </a:p>
        </p:txBody>
      </p:sp>
      <p:sp>
        <p:nvSpPr>
          <p:cNvPr id="82" name="Shape 82"/>
          <p:cNvSpPr txBox="1">
            <a:spLocks noGrp="1"/>
          </p:cNvSpPr>
          <p:nvPr>
            <p:ph type="sldNum" idx="12"/>
          </p:nvPr>
        </p:nvSpPr>
        <p:spPr>
          <a:xfrm>
            <a:off x="6309359" y="8829967"/>
            <a:ext cx="699507" cy="464820"/>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701040" y="4415790"/>
            <a:ext cx="5608320" cy="4183380"/>
          </a:xfrm>
          <a:prstGeom prst="rect">
            <a:avLst/>
          </a:prstGeom>
          <a:noFill/>
          <a:ln>
            <a:noFill/>
          </a:ln>
        </p:spPr>
        <p:txBody>
          <a:bodyPr spcFirstLastPara="1" wrap="square" lIns="93162" tIns="46568" rIns="93162" bIns="46568" anchor="t" anchorCtr="0">
            <a:noAutofit/>
          </a:bodyPr>
          <a:lstStyle/>
          <a:p>
            <a:pPr marL="0" indent="0"/>
            <a:endParaRPr/>
          </a:p>
        </p:txBody>
      </p:sp>
      <p:sp>
        <p:nvSpPr>
          <p:cNvPr id="90" name="Shape 90"/>
          <p:cNvSpPr txBox="1">
            <a:spLocks noGrp="1"/>
          </p:cNvSpPr>
          <p:nvPr>
            <p:ph type="hdr" idx="3"/>
          </p:nvPr>
        </p:nvSpPr>
        <p:spPr>
          <a:xfrm>
            <a:off x="0" y="0"/>
            <a:ext cx="3037840" cy="464820"/>
          </a:xfrm>
          <a:prstGeom prst="rect">
            <a:avLst/>
          </a:prstGeom>
          <a:noFill/>
          <a:ln>
            <a:noFill/>
          </a:ln>
        </p:spPr>
        <p:txBody>
          <a:bodyPr spcFirstLastPara="1" wrap="square" lIns="93162" tIns="46568" rIns="93162" bIns="46568" anchor="t" anchorCtr="0">
            <a:noAutofit/>
          </a:bodyPr>
          <a:lstStyle/>
          <a:p>
            <a:endParaRPr/>
          </a:p>
        </p:txBody>
      </p:sp>
      <p:sp>
        <p:nvSpPr>
          <p:cNvPr id="91" name="Shape 91"/>
          <p:cNvSpPr txBox="1">
            <a:spLocks noGrp="1"/>
          </p:cNvSpPr>
          <p:nvPr>
            <p:ph type="dt" idx="10"/>
          </p:nvPr>
        </p:nvSpPr>
        <p:spPr>
          <a:xfrm>
            <a:off x="3970938" y="0"/>
            <a:ext cx="3037840" cy="464820"/>
          </a:xfrm>
          <a:prstGeom prst="rect">
            <a:avLst/>
          </a:prstGeom>
          <a:noFill/>
          <a:ln>
            <a:noFill/>
          </a:ln>
        </p:spPr>
        <p:txBody>
          <a:bodyPr spcFirstLastPara="1" wrap="square" lIns="93162" tIns="46568" rIns="93162" bIns="46568" anchor="t" anchorCtr="0">
            <a:noAutofit/>
          </a:bodyPr>
          <a:lstStyle/>
          <a:p>
            <a:r>
              <a:rPr lang="en-US"/>
              <a:t>11/17/2017 12:38 PM</a:t>
            </a:r>
            <a:endParaRPr/>
          </a:p>
        </p:txBody>
      </p:sp>
      <p:sp>
        <p:nvSpPr>
          <p:cNvPr id="92" name="Shape 92"/>
          <p:cNvSpPr txBox="1">
            <a:spLocks noGrp="1"/>
          </p:cNvSpPr>
          <p:nvPr>
            <p:ph type="ftr" idx="11"/>
          </p:nvPr>
        </p:nvSpPr>
        <p:spPr>
          <a:xfrm>
            <a:off x="0" y="8829967"/>
            <a:ext cx="6309360" cy="464820"/>
          </a:xfrm>
          <a:prstGeom prst="rect">
            <a:avLst/>
          </a:prstGeom>
          <a:noFill/>
          <a:ln>
            <a:noFill/>
          </a:ln>
        </p:spPr>
        <p:txBody>
          <a:bodyPr spcFirstLastPara="1" wrap="square" lIns="93162" tIns="46568" rIns="93162" bIns="46568" anchor="b" anchorCtr="0">
            <a:noAutofit/>
          </a:bodyPr>
          <a:lstStyle/>
          <a:p>
            <a:r>
              <a:rPr lang="en-US" sz="500">
                <a:solidFill>
                  <a:srgbClr val="000000"/>
                </a:solidFill>
              </a:rPr>
              <a:t>© 2007 Microsoft Corporation. All rights reserved. Microsoft, Windows, Windows Vista and other product names are or may be registered trademarks and/or trademarks in the U.S. and/or other countries.</a:t>
            </a:r>
            <a:endParaRPr/>
          </a:p>
          <a:p>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endParaRPr/>
          </a:p>
          <a:p>
            <a:endParaRPr sz="500"/>
          </a:p>
        </p:txBody>
      </p:sp>
      <p:sp>
        <p:nvSpPr>
          <p:cNvPr id="93" name="Shape 93"/>
          <p:cNvSpPr txBox="1">
            <a:spLocks noGrp="1"/>
          </p:cNvSpPr>
          <p:nvPr>
            <p:ph type="sldNum" idx="12"/>
          </p:nvPr>
        </p:nvSpPr>
        <p:spPr>
          <a:xfrm>
            <a:off x="6309359" y="8829967"/>
            <a:ext cx="699507" cy="464820"/>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701040" y="4415790"/>
            <a:ext cx="5608320" cy="4183380"/>
          </a:xfrm>
          <a:prstGeom prst="rect">
            <a:avLst/>
          </a:prstGeom>
          <a:noFill/>
          <a:ln>
            <a:noFill/>
          </a:ln>
        </p:spPr>
        <p:txBody>
          <a:bodyPr spcFirstLastPara="1" wrap="square" lIns="93162" tIns="46568" rIns="93162" bIns="46568" anchor="t" anchorCtr="0">
            <a:noAutofit/>
          </a:bodyPr>
          <a:lstStyle/>
          <a:p>
            <a:pPr marL="0" indent="0"/>
            <a:endParaRPr/>
          </a:p>
        </p:txBody>
      </p:sp>
      <p:sp>
        <p:nvSpPr>
          <p:cNvPr id="101" name="Shape 101"/>
          <p:cNvSpPr txBox="1">
            <a:spLocks noGrp="1"/>
          </p:cNvSpPr>
          <p:nvPr>
            <p:ph type="hdr" idx="3"/>
          </p:nvPr>
        </p:nvSpPr>
        <p:spPr>
          <a:xfrm>
            <a:off x="0" y="0"/>
            <a:ext cx="3037840" cy="464820"/>
          </a:xfrm>
          <a:prstGeom prst="rect">
            <a:avLst/>
          </a:prstGeom>
          <a:noFill/>
          <a:ln>
            <a:noFill/>
          </a:ln>
        </p:spPr>
        <p:txBody>
          <a:bodyPr spcFirstLastPara="1" wrap="square" lIns="93162" tIns="46568" rIns="93162" bIns="46568" anchor="t" anchorCtr="0">
            <a:noAutofit/>
          </a:bodyPr>
          <a:lstStyle/>
          <a:p>
            <a:endParaRPr/>
          </a:p>
        </p:txBody>
      </p:sp>
      <p:sp>
        <p:nvSpPr>
          <p:cNvPr id="102" name="Shape 102"/>
          <p:cNvSpPr txBox="1">
            <a:spLocks noGrp="1"/>
          </p:cNvSpPr>
          <p:nvPr>
            <p:ph type="dt" idx="10"/>
          </p:nvPr>
        </p:nvSpPr>
        <p:spPr>
          <a:xfrm>
            <a:off x="3970938" y="0"/>
            <a:ext cx="3037840" cy="464820"/>
          </a:xfrm>
          <a:prstGeom prst="rect">
            <a:avLst/>
          </a:prstGeom>
          <a:noFill/>
          <a:ln>
            <a:noFill/>
          </a:ln>
        </p:spPr>
        <p:txBody>
          <a:bodyPr spcFirstLastPara="1" wrap="square" lIns="93162" tIns="46568" rIns="93162" bIns="46568" anchor="t" anchorCtr="0">
            <a:noAutofit/>
          </a:bodyPr>
          <a:lstStyle/>
          <a:p>
            <a:r>
              <a:rPr lang="en-US"/>
              <a:t>11/17/2017 12:38 PM</a:t>
            </a:r>
            <a:endParaRPr/>
          </a:p>
        </p:txBody>
      </p:sp>
      <p:sp>
        <p:nvSpPr>
          <p:cNvPr id="103" name="Shape 103"/>
          <p:cNvSpPr txBox="1">
            <a:spLocks noGrp="1"/>
          </p:cNvSpPr>
          <p:nvPr>
            <p:ph type="ftr" idx="11"/>
          </p:nvPr>
        </p:nvSpPr>
        <p:spPr>
          <a:xfrm>
            <a:off x="0" y="8829967"/>
            <a:ext cx="6309360" cy="464820"/>
          </a:xfrm>
          <a:prstGeom prst="rect">
            <a:avLst/>
          </a:prstGeom>
          <a:noFill/>
          <a:ln>
            <a:noFill/>
          </a:ln>
        </p:spPr>
        <p:txBody>
          <a:bodyPr spcFirstLastPara="1" wrap="square" lIns="93162" tIns="46568" rIns="93162" bIns="46568" anchor="b" anchorCtr="0">
            <a:noAutofit/>
          </a:bodyPr>
          <a:lstStyle/>
          <a:p>
            <a:r>
              <a:rPr lang="en-US" sz="500">
                <a:solidFill>
                  <a:srgbClr val="000000"/>
                </a:solidFill>
              </a:rPr>
              <a:t>© 2007 Microsoft Corporation. All rights reserved. Microsoft, Windows, Windows Vista and other product names are or may be registered trademarks and/or trademarks in the U.S. and/or other countries.</a:t>
            </a:r>
            <a:endParaRPr/>
          </a:p>
          <a:p>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endParaRPr/>
          </a:p>
          <a:p>
            <a:endParaRPr sz="500"/>
          </a:p>
        </p:txBody>
      </p:sp>
      <p:sp>
        <p:nvSpPr>
          <p:cNvPr id="104" name="Shape 104"/>
          <p:cNvSpPr txBox="1">
            <a:spLocks noGrp="1"/>
          </p:cNvSpPr>
          <p:nvPr>
            <p:ph type="sldNum" idx="12"/>
          </p:nvPr>
        </p:nvSpPr>
        <p:spPr>
          <a:xfrm>
            <a:off x="6309359" y="8829967"/>
            <a:ext cx="699507" cy="464820"/>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a:solidFill>
                  <a:schemeClr val="dk1"/>
                </a:solidFill>
                <a:latin typeface="Calibri"/>
                <a:ea typeface="Calibri"/>
                <a:cs typeface="Calibri"/>
                <a:sym typeface="Calibri"/>
              </a:rPr>
              <a:pPr algn="r"/>
              <a:t>6</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111" name="Shape 11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111" name="Shape 11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3343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endParaRPr/>
          </a:p>
        </p:txBody>
      </p:sp>
      <p:sp>
        <p:nvSpPr>
          <p:cNvPr id="111" name="Shape 11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232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730250" y="1905000"/>
            <a:ext cx="7681913" cy="152349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2E59B0"/>
              </a:buClr>
              <a:buSzPts val="5400"/>
              <a:buFont typeface="Calibri"/>
              <a:buNone/>
              <a:defRPr sz="54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 name="Shape 15"/>
          <p:cNvSpPr txBox="1">
            <a:spLocks noGrp="1"/>
          </p:cNvSpPr>
          <p:nvPr>
            <p:ph type="subTitle" idx="1"/>
          </p:nvPr>
        </p:nvSpPr>
        <p:spPr>
          <a:xfrm>
            <a:off x="730249" y="4344988"/>
            <a:ext cx="7681913" cy="46166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ctr" rtl="0">
              <a:lnSpc>
                <a:spcPct val="90000"/>
              </a:lnSpc>
              <a:spcBef>
                <a:spcPts val="560"/>
              </a:spcBef>
              <a:spcAft>
                <a:spcPts val="0"/>
              </a:spcAft>
              <a:buClr>
                <a:srgbClr val="888888"/>
              </a:buClr>
              <a:buSzPts val="2800"/>
              <a:buFont typeface="Calibri"/>
              <a:buNone/>
              <a:defRPr sz="2800" b="0" i="0" u="none" strike="noStrike" cap="none">
                <a:solidFill>
                  <a:srgbClr val="888888"/>
                </a:solidFill>
                <a:latin typeface="Calibri"/>
                <a:ea typeface="Calibri"/>
                <a:cs typeface="Calibri"/>
                <a:sym typeface="Calibri"/>
              </a:defRPr>
            </a:lvl2pPr>
            <a:lvl3pPr marR="0" lvl="2"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3pPr>
            <a:lvl4pPr marR="0" lvl="3"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4pPr>
            <a:lvl5pPr marR="0" lvl="4"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Title and Content">
  <p:cSld name="2_Title and Content">
    <p:bg>
      <p:bgPr>
        <a:solidFill>
          <a:schemeClr val="dk1"/>
        </a:soli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381000" y="230188"/>
            <a:ext cx="8382000" cy="66479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FFFFFF"/>
              </a:buClr>
              <a:buSzPts val="4800"/>
              <a:buFont typeface="Calibri"/>
              <a:buNone/>
              <a:defRPr sz="48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381000" y="1411553"/>
            <a:ext cx="8382000" cy="2200602"/>
          </a:xfrm>
          <a:prstGeom prst="rect">
            <a:avLst/>
          </a:prstGeom>
          <a:noFill/>
          <a:ln>
            <a:noFill/>
          </a:ln>
        </p:spPr>
        <p:txBody>
          <a:bodyPr spcFirstLastPara="1" wrap="square" lIns="91425" tIns="91425" rIns="91425" bIns="91425" anchor="t" anchorCtr="0"/>
          <a:lstStyle>
            <a:lvl1pPr marL="457200" marR="0" lvl="0" indent="-370840" algn="l" rtl="0">
              <a:lnSpc>
                <a:spcPct val="90000"/>
              </a:lnSpc>
              <a:spcBef>
                <a:spcPts val="640"/>
              </a:spcBef>
              <a:spcAft>
                <a:spcPts val="0"/>
              </a:spcAft>
              <a:buClr>
                <a:srgbClr val="FFFFFF"/>
              </a:buClr>
              <a:buSzPts val="2240"/>
              <a:buFont typeface="Noto Sans Symbols"/>
              <a:buChar char="●"/>
              <a:defRPr sz="3200" b="0" i="0" u="none" strike="noStrike" cap="none">
                <a:solidFill>
                  <a:srgbClr val="FFFFFF"/>
                </a:solidFill>
                <a:latin typeface="Calibri"/>
                <a:ea typeface="Calibri"/>
                <a:cs typeface="Calibri"/>
                <a:sym typeface="Calibri"/>
              </a:defRPr>
            </a:lvl1pPr>
            <a:lvl2pPr marL="914400" marR="0" lvl="1" indent="-353060" algn="l" rtl="0">
              <a:lnSpc>
                <a:spcPct val="90000"/>
              </a:lnSpc>
              <a:spcBef>
                <a:spcPts val="560"/>
              </a:spcBef>
              <a:spcAft>
                <a:spcPts val="0"/>
              </a:spcAft>
              <a:buClr>
                <a:srgbClr val="FFFFFF"/>
              </a:buClr>
              <a:buSzPts val="1960"/>
              <a:buFont typeface="Noto Sans Symbols"/>
              <a:buChar char="●"/>
              <a:defRPr sz="2800" b="0" i="0" u="none" strike="noStrike" cap="none">
                <a:solidFill>
                  <a:srgbClr val="FFFFFF"/>
                </a:solidFill>
                <a:latin typeface="Calibri"/>
                <a:ea typeface="Calibri"/>
                <a:cs typeface="Calibri"/>
                <a:sym typeface="Calibri"/>
              </a:defRPr>
            </a:lvl2pPr>
            <a:lvl3pPr marL="1371600" marR="0" lvl="2" indent="-335280" algn="l" rtl="0">
              <a:lnSpc>
                <a:spcPct val="90000"/>
              </a:lnSpc>
              <a:spcBef>
                <a:spcPts val="480"/>
              </a:spcBef>
              <a:spcAft>
                <a:spcPts val="0"/>
              </a:spcAft>
              <a:buClr>
                <a:srgbClr val="FFFFFF"/>
              </a:buClr>
              <a:buSzPts val="1680"/>
              <a:buFont typeface="Noto Sans Symbols"/>
              <a:buChar char="●"/>
              <a:defRPr sz="2400" b="0" i="0" u="none" strike="noStrike" cap="none">
                <a:solidFill>
                  <a:srgbClr val="FFFFFF"/>
                </a:solidFill>
                <a:latin typeface="Calibri"/>
                <a:ea typeface="Calibri"/>
                <a:cs typeface="Calibri"/>
                <a:sym typeface="Calibri"/>
              </a:defRPr>
            </a:lvl3pPr>
            <a:lvl4pPr marL="1828800" marR="0" lvl="3" indent="-335280" algn="l" rtl="0">
              <a:lnSpc>
                <a:spcPct val="90000"/>
              </a:lnSpc>
              <a:spcBef>
                <a:spcPts val="480"/>
              </a:spcBef>
              <a:spcAft>
                <a:spcPts val="0"/>
              </a:spcAft>
              <a:buClr>
                <a:srgbClr val="FFFFFF"/>
              </a:buClr>
              <a:buSzPts val="1680"/>
              <a:buFont typeface="Noto Sans Symbols"/>
              <a:buChar char="●"/>
              <a:defRPr sz="2400" b="0" i="0" u="none" strike="noStrike" cap="none">
                <a:solidFill>
                  <a:srgbClr val="FFFFFF"/>
                </a:solidFill>
                <a:latin typeface="Calibri"/>
                <a:ea typeface="Calibri"/>
                <a:cs typeface="Calibri"/>
                <a:sym typeface="Calibri"/>
              </a:defRPr>
            </a:lvl4pPr>
            <a:lvl5pPr marL="2286000" marR="0" lvl="4" indent="-335279" algn="l" rtl="0">
              <a:lnSpc>
                <a:spcPct val="90000"/>
              </a:lnSpc>
              <a:spcBef>
                <a:spcPts val="480"/>
              </a:spcBef>
              <a:spcAft>
                <a:spcPts val="0"/>
              </a:spcAft>
              <a:buClr>
                <a:srgbClr val="FFFFFF"/>
              </a:buClr>
              <a:buSzPts val="1680"/>
              <a:buFont typeface="Noto Sans Symbols"/>
              <a:buChar char="●"/>
              <a:defRPr sz="2400" b="0" i="0" u="none" strike="noStrike" cap="none">
                <a:solidFill>
                  <a:srgbClr val="FFFFFF"/>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chemeClr val="dk1"/>
        </a:soli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81000" y="230188"/>
            <a:ext cx="8382000" cy="66479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FFFFFF"/>
              </a:buClr>
              <a:buSzPts val="4800"/>
              <a:buFont typeface="Calibri"/>
              <a:buNone/>
              <a:defRPr sz="48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Shape 45"/>
          <p:cNvSpPr txBox="1">
            <a:spLocks noGrp="1"/>
          </p:cNvSpPr>
          <p:nvPr>
            <p:ph type="body" idx="1"/>
          </p:nvPr>
        </p:nvSpPr>
        <p:spPr>
          <a:xfrm>
            <a:off x="381000" y="1411553"/>
            <a:ext cx="8382000" cy="2200602"/>
          </a:xfrm>
          <a:prstGeom prst="rect">
            <a:avLst/>
          </a:prstGeom>
          <a:noFill/>
          <a:ln>
            <a:noFill/>
          </a:ln>
        </p:spPr>
        <p:txBody>
          <a:bodyPr spcFirstLastPara="1" wrap="square" lIns="91425" tIns="91425" rIns="91425" bIns="91425" anchor="t" anchorCtr="0"/>
          <a:lstStyle>
            <a:lvl1pPr marL="457200" marR="0" lvl="0" indent="-370840" algn="l" rtl="0">
              <a:lnSpc>
                <a:spcPct val="90000"/>
              </a:lnSpc>
              <a:spcBef>
                <a:spcPts val="640"/>
              </a:spcBef>
              <a:spcAft>
                <a:spcPts val="0"/>
              </a:spcAft>
              <a:buClr>
                <a:srgbClr val="FFFFFF"/>
              </a:buClr>
              <a:buSzPts val="2240"/>
              <a:buFont typeface="Noto Sans Symbols"/>
              <a:buChar char="●"/>
              <a:defRPr sz="3200" b="0" i="0" u="none" strike="noStrike" cap="none">
                <a:solidFill>
                  <a:srgbClr val="FFFFFF"/>
                </a:solidFill>
                <a:latin typeface="Calibri"/>
                <a:ea typeface="Calibri"/>
                <a:cs typeface="Calibri"/>
                <a:sym typeface="Calibri"/>
              </a:defRPr>
            </a:lvl1pPr>
            <a:lvl2pPr marL="914400" marR="0" lvl="1" indent="-353060" algn="l" rtl="0">
              <a:lnSpc>
                <a:spcPct val="90000"/>
              </a:lnSpc>
              <a:spcBef>
                <a:spcPts val="560"/>
              </a:spcBef>
              <a:spcAft>
                <a:spcPts val="0"/>
              </a:spcAft>
              <a:buClr>
                <a:srgbClr val="FFFFFF"/>
              </a:buClr>
              <a:buSzPts val="1960"/>
              <a:buFont typeface="Noto Sans Symbols"/>
              <a:buChar char="●"/>
              <a:defRPr sz="2800" b="0" i="0" u="none" strike="noStrike" cap="none">
                <a:solidFill>
                  <a:srgbClr val="FFFFFF"/>
                </a:solidFill>
                <a:latin typeface="Calibri"/>
                <a:ea typeface="Calibri"/>
                <a:cs typeface="Calibri"/>
                <a:sym typeface="Calibri"/>
              </a:defRPr>
            </a:lvl2pPr>
            <a:lvl3pPr marL="1371600" marR="0" lvl="2" indent="-335280" algn="l" rtl="0">
              <a:lnSpc>
                <a:spcPct val="90000"/>
              </a:lnSpc>
              <a:spcBef>
                <a:spcPts val="480"/>
              </a:spcBef>
              <a:spcAft>
                <a:spcPts val="0"/>
              </a:spcAft>
              <a:buClr>
                <a:srgbClr val="FFFFFF"/>
              </a:buClr>
              <a:buSzPts val="1680"/>
              <a:buFont typeface="Noto Sans Symbols"/>
              <a:buChar char="●"/>
              <a:defRPr sz="2400" b="0" i="0" u="none" strike="noStrike" cap="none">
                <a:solidFill>
                  <a:srgbClr val="FFFFFF"/>
                </a:solidFill>
                <a:latin typeface="Calibri"/>
                <a:ea typeface="Calibri"/>
                <a:cs typeface="Calibri"/>
                <a:sym typeface="Calibri"/>
              </a:defRPr>
            </a:lvl3pPr>
            <a:lvl4pPr marL="1828800" marR="0" lvl="3" indent="-335280" algn="l" rtl="0">
              <a:lnSpc>
                <a:spcPct val="90000"/>
              </a:lnSpc>
              <a:spcBef>
                <a:spcPts val="480"/>
              </a:spcBef>
              <a:spcAft>
                <a:spcPts val="0"/>
              </a:spcAft>
              <a:buClr>
                <a:srgbClr val="FFFFFF"/>
              </a:buClr>
              <a:buSzPts val="1680"/>
              <a:buFont typeface="Noto Sans Symbols"/>
              <a:buChar char="●"/>
              <a:defRPr sz="2400" b="0" i="0" u="none" strike="noStrike" cap="none">
                <a:solidFill>
                  <a:srgbClr val="FFFFFF"/>
                </a:solidFill>
                <a:latin typeface="Calibri"/>
                <a:ea typeface="Calibri"/>
                <a:cs typeface="Calibri"/>
                <a:sym typeface="Calibri"/>
              </a:defRPr>
            </a:lvl4pPr>
            <a:lvl5pPr marL="2286000" marR="0" lvl="4" indent="-335279" algn="l" rtl="0">
              <a:lnSpc>
                <a:spcPct val="90000"/>
              </a:lnSpc>
              <a:spcBef>
                <a:spcPts val="480"/>
              </a:spcBef>
              <a:spcAft>
                <a:spcPts val="0"/>
              </a:spcAft>
              <a:buClr>
                <a:srgbClr val="FFFFFF"/>
              </a:buClr>
              <a:buSzPts val="1680"/>
              <a:buFont typeface="Noto Sans Symbols"/>
              <a:buChar char="●"/>
              <a:defRPr sz="2400" b="0" i="0" u="none" strike="noStrike" cap="none">
                <a:solidFill>
                  <a:srgbClr val="FFFFFF"/>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2"/>
          </p:nvPr>
        </p:nvSpPr>
        <p:spPr>
          <a:xfrm>
            <a:off x="0" y="6238875"/>
            <a:ext cx="9144001" cy="619125"/>
          </a:xfrm>
          <a:prstGeom prst="rect">
            <a:avLst/>
          </a:prstGeom>
          <a:solidFill>
            <a:srgbClr val="FFFF99"/>
          </a:solidFill>
          <a:ln>
            <a:noFill/>
          </a:ln>
        </p:spPr>
        <p:txBody>
          <a:bodyPr spcFirstLastPara="1" wrap="square" lIns="91425" tIns="91425" rIns="91425" bIns="91425" anchor="b" anchorCtr="0"/>
          <a:lstStyle>
            <a:lvl1pPr marL="457200" marR="0" lvl="0" indent="-228600" algn="r" rtl="0">
              <a:lnSpc>
                <a:spcPct val="90000"/>
              </a:lnSpc>
              <a:spcBef>
                <a:spcPts val="640"/>
              </a:spcBef>
              <a:spcAft>
                <a:spcPts val="0"/>
              </a:spcAft>
              <a:buClr>
                <a:srgbClr val="000000"/>
              </a:buClr>
              <a:buSzPts val="3200"/>
              <a:buFont typeface="Arial"/>
              <a:buNone/>
              <a:defRPr sz="3200" b="0" i="0" u="none" strike="noStrike" cap="none">
                <a:solidFill>
                  <a:srgbClr val="000000"/>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Demo, Video etc. &quot;special&quot; slides">
  <p:cSld name="2_Demo, Video etc. &quot;special&quot; slides">
    <p:spTree>
      <p:nvGrpSpPr>
        <p:cNvPr id="1" name="Shape 47"/>
        <p:cNvGrpSpPr/>
        <p:nvPr/>
      </p:nvGrpSpPr>
      <p:grpSpPr>
        <a:xfrm>
          <a:off x="0" y="0"/>
          <a:ext cx="0" cy="0"/>
          <a:chOff x="0" y="0"/>
          <a:chExt cx="0" cy="0"/>
        </a:xfrm>
      </p:grpSpPr>
      <p:sp>
        <p:nvSpPr>
          <p:cNvPr id="48" name="Shape 48"/>
          <p:cNvSpPr txBox="1">
            <a:spLocks noGrp="1"/>
          </p:cNvSpPr>
          <p:nvPr>
            <p:ph type="ctrTitle"/>
          </p:nvPr>
        </p:nvSpPr>
        <p:spPr>
          <a:xfrm>
            <a:off x="1369219" y="649805"/>
            <a:ext cx="7043208" cy="1523494"/>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E59B0"/>
              </a:buClr>
              <a:buSzPts val="5400"/>
              <a:buFont typeface="Calibri"/>
              <a:buNone/>
              <a:defRPr sz="54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Shape 49"/>
          <p:cNvSpPr txBox="1">
            <a:spLocks noGrp="1"/>
          </p:cNvSpPr>
          <p:nvPr>
            <p:ph type="subTitle" idx="1"/>
          </p:nvPr>
        </p:nvSpPr>
        <p:spPr>
          <a:xfrm>
            <a:off x="1368955" y="4344988"/>
            <a:ext cx="7043208" cy="46166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ctr" rtl="0">
              <a:lnSpc>
                <a:spcPct val="90000"/>
              </a:lnSpc>
              <a:spcBef>
                <a:spcPts val="560"/>
              </a:spcBef>
              <a:spcAft>
                <a:spcPts val="0"/>
              </a:spcAft>
              <a:buClr>
                <a:srgbClr val="888888"/>
              </a:buClr>
              <a:buSzPts val="2800"/>
              <a:buFont typeface="Calibri"/>
              <a:buNone/>
              <a:defRPr sz="2800" b="0" i="0" u="none" strike="noStrike" cap="none">
                <a:solidFill>
                  <a:srgbClr val="888888"/>
                </a:solidFill>
                <a:latin typeface="Calibri"/>
                <a:ea typeface="Calibri"/>
                <a:cs typeface="Calibri"/>
                <a:sym typeface="Calibri"/>
              </a:defRPr>
            </a:lvl2pPr>
            <a:lvl3pPr marR="0" lvl="2"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3pPr>
            <a:lvl4pPr marR="0" lvl="3"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4pPr>
            <a:lvl5pPr marR="0" lvl="4"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0" name="Shape 50"/>
          <p:cNvSpPr txBox="1">
            <a:spLocks noGrp="1"/>
          </p:cNvSpPr>
          <p:nvPr>
            <p:ph type="body" idx="2"/>
          </p:nvPr>
        </p:nvSpPr>
        <p:spPr>
          <a:xfrm>
            <a:off x="722049" y="2355850"/>
            <a:ext cx="7690114" cy="1384994"/>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2000"/>
              </a:spcBef>
              <a:spcAft>
                <a:spcPts val="0"/>
              </a:spcAft>
              <a:buClr>
                <a:srgbClr val="0066FF"/>
              </a:buClr>
              <a:buSzPts val="10000"/>
              <a:buFont typeface="Arial"/>
              <a:buNone/>
              <a:defRPr sz="10000" b="1" i="1" u="none" strike="noStrike" cap="none">
                <a:solidFill>
                  <a:srgbClr val="0066FF"/>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55703283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1339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1339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13397"/>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679498742"/>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emo, Video etc. &quot;special&quot; slides">
  <p:cSld name="1_Demo, Video etc. &quot;special&quot; slides">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1369219" y="649805"/>
            <a:ext cx="7043208" cy="1523494"/>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E59B0"/>
              </a:buClr>
              <a:buSzPts val="5400"/>
              <a:buFont typeface="Calibri"/>
              <a:buNone/>
              <a:defRPr sz="54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Shape 18"/>
          <p:cNvSpPr txBox="1">
            <a:spLocks noGrp="1"/>
          </p:cNvSpPr>
          <p:nvPr>
            <p:ph type="subTitle" idx="1"/>
          </p:nvPr>
        </p:nvSpPr>
        <p:spPr>
          <a:xfrm>
            <a:off x="1368955" y="4344988"/>
            <a:ext cx="7043208" cy="46166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ctr" rtl="0">
              <a:lnSpc>
                <a:spcPct val="90000"/>
              </a:lnSpc>
              <a:spcBef>
                <a:spcPts val="560"/>
              </a:spcBef>
              <a:spcAft>
                <a:spcPts val="0"/>
              </a:spcAft>
              <a:buClr>
                <a:srgbClr val="888888"/>
              </a:buClr>
              <a:buSzPts val="2800"/>
              <a:buFont typeface="Calibri"/>
              <a:buNone/>
              <a:defRPr sz="2800" b="0" i="0" u="none" strike="noStrike" cap="none">
                <a:solidFill>
                  <a:srgbClr val="888888"/>
                </a:solidFill>
                <a:latin typeface="Calibri"/>
                <a:ea typeface="Calibri"/>
                <a:cs typeface="Calibri"/>
                <a:sym typeface="Calibri"/>
              </a:defRPr>
            </a:lvl2pPr>
            <a:lvl3pPr marR="0" lvl="2"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3pPr>
            <a:lvl4pPr marR="0" lvl="3"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4pPr>
            <a:lvl5pPr marR="0" lvl="4"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9" name="Shape 19"/>
          <p:cNvSpPr txBox="1">
            <a:spLocks noGrp="1"/>
          </p:cNvSpPr>
          <p:nvPr>
            <p:ph type="body" idx="2"/>
          </p:nvPr>
        </p:nvSpPr>
        <p:spPr>
          <a:xfrm>
            <a:off x="722049" y="2355850"/>
            <a:ext cx="7690114" cy="1384994"/>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2000"/>
              </a:spcBef>
              <a:spcAft>
                <a:spcPts val="0"/>
              </a:spcAft>
              <a:buClr>
                <a:srgbClr val="0066FF"/>
              </a:buClr>
              <a:buSzPts val="10000"/>
              <a:buFont typeface="Arial"/>
              <a:buNone/>
              <a:defRPr sz="10000" b="1" i="1" u="none" strike="noStrike" cap="none">
                <a:solidFill>
                  <a:srgbClr val="0066FF"/>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201812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5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35144535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81000" y="230188"/>
            <a:ext cx="8382000" cy="66479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2E59B0"/>
              </a:buClr>
              <a:buSzPts val="4800"/>
              <a:buFont typeface="Calibri"/>
              <a:buNone/>
              <a:defRPr sz="48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Shape 22"/>
          <p:cNvSpPr txBox="1">
            <a:spLocks noGrp="1"/>
          </p:cNvSpPr>
          <p:nvPr>
            <p:ph type="body" idx="1"/>
          </p:nvPr>
        </p:nvSpPr>
        <p:spPr>
          <a:xfrm>
            <a:off x="381000" y="1411552"/>
            <a:ext cx="8382000" cy="2210862"/>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64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351445354"/>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7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35144535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8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35144535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81000" y="230188"/>
            <a:ext cx="8382000" cy="66479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2E59B0"/>
              </a:buClr>
              <a:buSzPts val="4800"/>
              <a:buFont typeface="Calibri"/>
              <a:buNone/>
              <a:defRPr sz="48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381000" y="1412875"/>
            <a:ext cx="8382000" cy="2210862"/>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64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81000" y="230188"/>
            <a:ext cx="8382000" cy="66479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2E59B0"/>
              </a:buClr>
              <a:buSzPts val="4800"/>
              <a:buFont typeface="Calibri"/>
              <a:buNone/>
              <a:defRPr sz="48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Shape 28"/>
          <p:cNvSpPr txBox="1">
            <a:spLocks noGrp="1"/>
          </p:cNvSpPr>
          <p:nvPr>
            <p:ph type="body" idx="1"/>
          </p:nvPr>
        </p:nvSpPr>
        <p:spPr>
          <a:xfrm>
            <a:off x="381000" y="1411553"/>
            <a:ext cx="4114800" cy="2129814"/>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6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6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body" idx="2"/>
          </p:nvPr>
        </p:nvSpPr>
        <p:spPr>
          <a:xfrm>
            <a:off x="4648200" y="1411553"/>
            <a:ext cx="4114800" cy="2129814"/>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6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6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81000" y="230188"/>
            <a:ext cx="8382000" cy="66479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2E59B0"/>
              </a:buClr>
              <a:buSzPts val="4800"/>
              <a:buFont typeface="Calibri"/>
              <a:buNone/>
              <a:defRPr sz="48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 name="Shape 32"/>
          <p:cNvSpPr txBox="1">
            <a:spLocks noGrp="1"/>
          </p:cNvSpPr>
          <p:nvPr>
            <p:ph type="body" idx="1"/>
          </p:nvPr>
        </p:nvSpPr>
        <p:spPr>
          <a:xfrm>
            <a:off x="381000" y="1411553"/>
            <a:ext cx="4114800" cy="692498"/>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dk1"/>
              </a:buClr>
              <a:buSzPts val="2500"/>
              <a:buFont typeface="Calibri"/>
              <a:buNone/>
              <a:defRPr sz="25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body" idx="2"/>
          </p:nvPr>
        </p:nvSpPr>
        <p:spPr>
          <a:xfrm>
            <a:off x="380999" y="2174875"/>
            <a:ext cx="4114800" cy="1537344"/>
          </a:xfrm>
          <a:prstGeom prst="rect">
            <a:avLst/>
          </a:prstGeom>
          <a:noFill/>
          <a:ln>
            <a:noFill/>
          </a:ln>
        </p:spPr>
        <p:txBody>
          <a:bodyPr spcFirstLastPara="1" wrap="square" lIns="91425" tIns="91425" rIns="91425" bIns="91425" anchor="t" anchorCtr="0"/>
          <a:lstStyle>
            <a:lvl1pPr marL="457200" marR="0" lvl="0" indent="-374650" algn="l" rtl="0">
              <a:lnSpc>
                <a:spcPct val="90000"/>
              </a:lnSpc>
              <a:spcBef>
                <a:spcPts val="460"/>
              </a:spcBef>
              <a:spcAft>
                <a:spcPts val="0"/>
              </a:spcAft>
              <a:buClr>
                <a:schemeClr val="dk1"/>
              </a:buClr>
              <a:buSzPts val="2300"/>
              <a:buFont typeface="Calibri"/>
              <a:buChar char="•"/>
              <a:defRPr sz="23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6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3pPr>
            <a:lvl4pPr marL="1828800" marR="0" lvl="3" indent="-336550" algn="l" rtl="0">
              <a:lnSpc>
                <a:spcPct val="90000"/>
              </a:lnSpc>
              <a:spcBef>
                <a:spcPts val="340"/>
              </a:spcBef>
              <a:spcAft>
                <a:spcPts val="0"/>
              </a:spcAft>
              <a:buClr>
                <a:schemeClr val="dk1"/>
              </a:buClr>
              <a:buSzPts val="1700"/>
              <a:buFont typeface="Calibri"/>
              <a:buChar char="•"/>
              <a:defRPr sz="1700" b="0" i="0" u="none" strike="noStrike" cap="none">
                <a:solidFill>
                  <a:schemeClr val="dk1"/>
                </a:solidFill>
                <a:latin typeface="Calibri"/>
                <a:ea typeface="Calibri"/>
                <a:cs typeface="Calibri"/>
                <a:sym typeface="Calibri"/>
              </a:defRPr>
            </a:lvl4pPr>
            <a:lvl5pPr marL="2286000" marR="0" lvl="4" indent="-336550" algn="l" rtl="0">
              <a:lnSpc>
                <a:spcPct val="90000"/>
              </a:lnSpc>
              <a:spcBef>
                <a:spcPts val="340"/>
              </a:spcBef>
              <a:spcAft>
                <a:spcPts val="0"/>
              </a:spcAft>
              <a:buClr>
                <a:schemeClr val="dk1"/>
              </a:buClr>
              <a:buSzPts val="1700"/>
              <a:buFont typeface="Calibri"/>
              <a:buChar char="•"/>
              <a:defRPr sz="17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body" idx="3"/>
          </p:nvPr>
        </p:nvSpPr>
        <p:spPr>
          <a:xfrm>
            <a:off x="4645981" y="1411553"/>
            <a:ext cx="4117019" cy="692498"/>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dk1"/>
              </a:buClr>
              <a:buSzPts val="2500"/>
              <a:buFont typeface="Calibri"/>
              <a:buNone/>
              <a:defRPr sz="25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body" idx="4"/>
          </p:nvPr>
        </p:nvSpPr>
        <p:spPr>
          <a:xfrm>
            <a:off x="4645026" y="2174875"/>
            <a:ext cx="4117974" cy="1537344"/>
          </a:xfrm>
          <a:prstGeom prst="rect">
            <a:avLst/>
          </a:prstGeom>
          <a:noFill/>
          <a:ln>
            <a:noFill/>
          </a:ln>
        </p:spPr>
        <p:txBody>
          <a:bodyPr spcFirstLastPara="1" wrap="square" lIns="91425" tIns="91425" rIns="91425" bIns="91425" anchor="t" anchorCtr="0"/>
          <a:lstStyle>
            <a:lvl1pPr marL="457200" marR="0" lvl="0" indent="-374650" algn="l" rtl="0">
              <a:lnSpc>
                <a:spcPct val="90000"/>
              </a:lnSpc>
              <a:spcBef>
                <a:spcPts val="460"/>
              </a:spcBef>
              <a:spcAft>
                <a:spcPts val="0"/>
              </a:spcAft>
              <a:buClr>
                <a:schemeClr val="dk1"/>
              </a:buClr>
              <a:buSzPts val="2300"/>
              <a:buFont typeface="Calibri"/>
              <a:buChar char="•"/>
              <a:defRPr sz="23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6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3pPr>
            <a:lvl4pPr marL="1828800" marR="0" lvl="3" indent="-336550" algn="l" rtl="0">
              <a:lnSpc>
                <a:spcPct val="90000"/>
              </a:lnSpc>
              <a:spcBef>
                <a:spcPts val="340"/>
              </a:spcBef>
              <a:spcAft>
                <a:spcPts val="0"/>
              </a:spcAft>
              <a:buClr>
                <a:schemeClr val="dk1"/>
              </a:buClr>
              <a:buSzPts val="1700"/>
              <a:buFont typeface="Calibri"/>
              <a:buChar char="•"/>
              <a:defRPr sz="1700" b="0" i="0" u="none" strike="noStrike" cap="none">
                <a:solidFill>
                  <a:schemeClr val="dk1"/>
                </a:solidFill>
                <a:latin typeface="Calibri"/>
                <a:ea typeface="Calibri"/>
                <a:cs typeface="Calibri"/>
                <a:sym typeface="Calibri"/>
              </a:defRPr>
            </a:lvl4pPr>
            <a:lvl5pPr marL="2286000" marR="0" lvl="4" indent="-336550" algn="l" rtl="0">
              <a:lnSpc>
                <a:spcPct val="90000"/>
              </a:lnSpc>
              <a:spcBef>
                <a:spcPts val="340"/>
              </a:spcBef>
              <a:spcAft>
                <a:spcPts val="0"/>
              </a:spcAft>
              <a:buClr>
                <a:schemeClr val="dk1"/>
              </a:buClr>
              <a:buSzPts val="1700"/>
              <a:buFont typeface="Calibri"/>
              <a:buChar char="•"/>
              <a:defRPr sz="17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81000" y="230188"/>
            <a:ext cx="8382000" cy="66479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2E59B0"/>
              </a:buClr>
              <a:buSzPts val="4800"/>
              <a:buFont typeface="Calibri"/>
              <a:buNone/>
              <a:defRPr sz="48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WALKIN - Prints in GRAYSCALE">
  <p:cSld name="WALKIN - Prints in GRAYSCALE">
    <p:spTree>
      <p:nvGrpSpPr>
        <p:cNvPr id="1" name="Shape 39"/>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4">
            <a:alphaModFix/>
          </a:blip>
          <a:stretch>
            <a:fillRect/>
          </a:stretch>
        </a:blipFill>
        <a:effectLst/>
      </p:bgPr>
    </p:bg>
    <p:spTree>
      <p:nvGrpSpPr>
        <p:cNvPr id="1" name="Shape 9"/>
        <p:cNvGrpSpPr/>
        <p:nvPr/>
      </p:nvGrpSpPr>
      <p:grpSpPr>
        <a:xfrm>
          <a:off x="0" y="0"/>
          <a:ext cx="0" cy="0"/>
          <a:chOff x="0" y="0"/>
          <a:chExt cx="0" cy="0"/>
        </a:xfrm>
      </p:grpSpPr>
      <p:pic>
        <p:nvPicPr>
          <p:cNvPr id="10" name="Shape 10" descr="7-00029_BAK_v03TOP"/>
          <p:cNvPicPr preferRelativeResize="0"/>
          <p:nvPr/>
        </p:nvPicPr>
        <p:blipFill rotWithShape="1">
          <a:blip r:embed="rId35">
            <a:alphaModFix/>
          </a:blip>
          <a:srcRect/>
          <a:stretch/>
        </p:blipFill>
        <p:spPr>
          <a:xfrm>
            <a:off x="-15875" y="6007100"/>
            <a:ext cx="9159875" cy="849313"/>
          </a:xfrm>
          <a:prstGeom prst="rect">
            <a:avLst/>
          </a:prstGeom>
          <a:noFill/>
          <a:ln>
            <a:noFill/>
          </a:ln>
        </p:spPr>
      </p:pic>
      <p:sp>
        <p:nvSpPr>
          <p:cNvPr id="11" name="Shape 11"/>
          <p:cNvSpPr txBox="1">
            <a:spLocks noGrp="1"/>
          </p:cNvSpPr>
          <p:nvPr>
            <p:ph type="title"/>
          </p:nvPr>
        </p:nvSpPr>
        <p:spPr>
          <a:xfrm>
            <a:off x="381000" y="230188"/>
            <a:ext cx="8382000" cy="664797"/>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2E59B0"/>
              </a:buClr>
              <a:buSzPts val="4800"/>
              <a:buFont typeface="Calibri"/>
              <a:buNone/>
              <a:defRPr sz="48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txBox="1">
            <a:spLocks noGrp="1"/>
          </p:cNvSpPr>
          <p:nvPr>
            <p:ph type="body" idx="1"/>
          </p:nvPr>
        </p:nvSpPr>
        <p:spPr>
          <a:xfrm>
            <a:off x="381000" y="1412875"/>
            <a:ext cx="8382000" cy="2135969"/>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64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hyperlink" Target="https://www.uscis.gov/policymanual/HTML/PolicyManual-Volume6-PartJ.html" TargetMode="External"/><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3" Type="http://schemas.openxmlformats.org/officeDocument/2006/relationships/hyperlink" Target="http://masscases.com/cases/sjc/473/473mass734.html" TargetMode="External"/><Relationship Id="rId2" Type="http://schemas.openxmlformats.org/officeDocument/2006/relationships/hyperlink" Target="http://masscases.com/cases/sjc/438/438mass428.html" TargetMode="External"/><Relationship Id="rId1" Type="http://schemas.openxmlformats.org/officeDocument/2006/relationships/slideLayout" Target="../slideLayouts/slideLayout21.xml"/><Relationship Id="rId5" Type="http://schemas.openxmlformats.org/officeDocument/2006/relationships/image" Target="../media/image3.png"/><Relationship Id="rId4" Type="http://schemas.openxmlformats.org/officeDocument/2006/relationships/hyperlink" Target="http://masscases.com/cases/sjc/477/477mass268.html"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uscis.gov/policymanual/HTML/PolicyManual-Volume7-PartA-Chapter9.html" TargetMode="Externa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justice.gov/eoir/file/oppm17-01/download" TargetMode="Externa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mages.law.com/contrib/content/uploads/documents/403/8278/gov.uscourts.cand.316722.234.0.pdf" TargetMode="External"/><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whitehouse.gov/presidential-actions/executive-order-enhancing-public-safety-interior-united-states/"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hyperlink" Target="https://aclum.org/wp-content/uploads/2017/04/20170724-Lunn-SJC-opinion.pdf" TargetMode="External"/><Relationship Id="rId2" Type="http://schemas.openxmlformats.org/officeDocument/2006/relationships/hyperlink" Target="https://www.ice.gov/sites/default/files/documents/Document/2018/ciEnforcementActionsCourthouses.pdf" TargetMode="External"/><Relationship Id="rId1" Type="http://schemas.openxmlformats.org/officeDocument/2006/relationships/slideLayout" Target="../slideLayouts/slideLayout29.xml"/><Relationship Id="rId5" Type="http://schemas.openxmlformats.org/officeDocument/2006/relationships/image" Target="../media/image3.png"/><Relationship Id="rId4" Type="http://schemas.openxmlformats.org/officeDocument/2006/relationships/hyperlink" Target="https://www.bostonglobe.com/metro/2018/01/30/baker-proposal-would-let-police-detain-immgrants-request-federal-authorities/9FrjC0T4XNJgHMUcYqKugM/story.html"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justice.gov/sites/default/files/eoir/legacy/2014/07/25/3524.pdf" TargetMode="Externa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1.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227425" y="609600"/>
            <a:ext cx="6777900" cy="1523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2E59B0"/>
              </a:buClr>
              <a:buSzPts val="4600"/>
              <a:buFont typeface="Calibri"/>
              <a:buNone/>
            </a:pPr>
            <a:r>
              <a:rPr lang="en-US" sz="4600" b="1" i="0" u="none" strike="noStrike" cap="none" dirty="0">
                <a:solidFill>
                  <a:srgbClr val="2E59B0"/>
                </a:solidFill>
                <a:latin typeface="Calibri"/>
                <a:ea typeface="Calibri"/>
                <a:cs typeface="Calibri"/>
                <a:sym typeface="Calibri"/>
              </a:rPr>
              <a:t>Early Morning Ethics Forum</a:t>
            </a:r>
            <a:endParaRPr b="1" dirty="0"/>
          </a:p>
        </p:txBody>
      </p:sp>
      <p:pic>
        <p:nvPicPr>
          <p:cNvPr id="56" name="Shape 56"/>
          <p:cNvPicPr preferRelativeResize="0"/>
          <p:nvPr/>
        </p:nvPicPr>
        <p:blipFill rotWithShape="1">
          <a:blip r:embed="rId3">
            <a:alphaModFix/>
          </a:blip>
          <a:srcRect/>
          <a:stretch/>
        </p:blipFill>
        <p:spPr>
          <a:xfrm>
            <a:off x="6891807" y="163055"/>
            <a:ext cx="2048552" cy="1513345"/>
          </a:xfrm>
          <a:prstGeom prst="rect">
            <a:avLst/>
          </a:prstGeom>
          <a:noFill/>
          <a:ln>
            <a:noFill/>
          </a:ln>
        </p:spPr>
      </p:pic>
      <p:sp>
        <p:nvSpPr>
          <p:cNvPr id="57" name="Shape 57"/>
          <p:cNvSpPr txBox="1">
            <a:spLocks noGrp="1"/>
          </p:cNvSpPr>
          <p:nvPr>
            <p:ph type="subTitle" idx="1"/>
          </p:nvPr>
        </p:nvSpPr>
        <p:spPr>
          <a:xfrm>
            <a:off x="587948" y="1777959"/>
            <a:ext cx="8413800" cy="4617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1" i="0" u="none" strike="noStrike" cap="none" dirty="0">
                <a:solidFill>
                  <a:schemeClr val="dk1"/>
                </a:solidFill>
                <a:latin typeface="Calibri"/>
                <a:ea typeface="Calibri"/>
                <a:cs typeface="Calibri"/>
                <a:sym typeface="Calibri"/>
              </a:rPr>
              <a:t>Moderator:  </a:t>
            </a:r>
            <a:endParaRPr dirty="0"/>
          </a:p>
          <a:p>
            <a:pPr marL="855663" marR="0" lvl="0" indent="-390525" algn="l" rtl="0">
              <a:lnSpc>
                <a:spcPct val="90000"/>
              </a:lnSpc>
              <a:spcBef>
                <a:spcPts val="0"/>
              </a:spcBef>
              <a:spcAft>
                <a:spcPts val="0"/>
              </a:spcAft>
              <a:buClr>
                <a:schemeClr val="dk1"/>
              </a:buClr>
              <a:buSzPts val="3000"/>
              <a:buFont typeface="Arial"/>
              <a:buChar char="•"/>
            </a:pPr>
            <a:r>
              <a:rPr lang="en-US" sz="3000" b="0" i="1" u="none" strike="noStrike" cap="none" dirty="0">
                <a:solidFill>
                  <a:schemeClr val="dk1"/>
                </a:solidFill>
                <a:latin typeface="Calibri"/>
                <a:ea typeface="Calibri"/>
                <a:cs typeface="Calibri"/>
                <a:sym typeface="Calibri"/>
              </a:rPr>
              <a:t>Julio Cortes del </a:t>
            </a:r>
            <a:r>
              <a:rPr lang="en-US" sz="3000" b="0" i="1" u="none" strike="noStrike" cap="none" dirty="0" err="1">
                <a:solidFill>
                  <a:schemeClr val="dk1"/>
                </a:solidFill>
                <a:latin typeface="Calibri"/>
                <a:ea typeface="Calibri"/>
                <a:cs typeface="Calibri"/>
                <a:sym typeface="Calibri"/>
              </a:rPr>
              <a:t>Olmo</a:t>
            </a:r>
            <a:r>
              <a:rPr lang="en-US" sz="3000" b="0" i="1" u="none" strike="noStrike" cap="none" dirty="0">
                <a:solidFill>
                  <a:schemeClr val="dk1"/>
                </a:solidFill>
                <a:latin typeface="Calibri"/>
                <a:ea typeface="Calibri"/>
                <a:cs typeface="Calibri"/>
                <a:sym typeface="Calibri"/>
              </a:rPr>
              <a:t>, Del </a:t>
            </a:r>
            <a:r>
              <a:rPr lang="en-US" sz="3000" b="0" i="1" u="none" strike="noStrike" cap="none" dirty="0" err="1">
                <a:solidFill>
                  <a:schemeClr val="dk1"/>
                </a:solidFill>
                <a:latin typeface="Calibri"/>
                <a:ea typeface="Calibri"/>
                <a:cs typeface="Calibri"/>
                <a:sym typeface="Calibri"/>
              </a:rPr>
              <a:t>Olmo</a:t>
            </a:r>
            <a:r>
              <a:rPr lang="en-US" sz="3000" b="0" i="1" u="none" strike="noStrike" cap="none" dirty="0">
                <a:solidFill>
                  <a:schemeClr val="dk1"/>
                </a:solidFill>
                <a:latin typeface="Calibri"/>
                <a:ea typeface="Calibri"/>
                <a:cs typeface="Calibri"/>
                <a:sym typeface="Calibri"/>
              </a:rPr>
              <a:t> L</a:t>
            </a:r>
            <a:r>
              <a:rPr lang="en-US" sz="3000" i="1" dirty="0"/>
              <a:t>aw PC </a:t>
            </a:r>
            <a:endParaRPr sz="3000" b="0" i="1" u="none" strike="noStrike" cap="none" dirty="0">
              <a:solidFill>
                <a:schemeClr val="dk1"/>
              </a:solidFill>
              <a:latin typeface="Calibri"/>
              <a:ea typeface="Calibri"/>
              <a:cs typeface="Calibri"/>
              <a:sym typeface="Calibri"/>
            </a:endParaRPr>
          </a:p>
          <a:p>
            <a:pPr marL="855663" marR="0" lvl="0" indent="-238125" algn="l" rtl="0">
              <a:lnSpc>
                <a:spcPct val="90000"/>
              </a:lnSpc>
              <a:spcBef>
                <a:spcPts val="0"/>
              </a:spcBef>
              <a:spcAft>
                <a:spcPts val="0"/>
              </a:spcAft>
              <a:buClr>
                <a:schemeClr val="dk1"/>
              </a:buClr>
              <a:buSzPts val="2400"/>
              <a:buFont typeface="Arial"/>
              <a:buNone/>
            </a:pPr>
            <a:endParaRPr sz="2400" b="0" i="1" u="none" strike="noStrike" cap="none" dirty="0">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3200"/>
              <a:buFont typeface="Calibri"/>
              <a:buNone/>
            </a:pPr>
            <a:r>
              <a:rPr lang="en-US" sz="3200" b="1" i="0" u="none" strike="noStrike" cap="none" dirty="0">
                <a:solidFill>
                  <a:schemeClr val="dk1"/>
                </a:solidFill>
                <a:latin typeface="Calibri"/>
                <a:ea typeface="Calibri"/>
                <a:cs typeface="Calibri"/>
                <a:sym typeface="Calibri"/>
              </a:rPr>
              <a:t>Panelists: </a:t>
            </a:r>
            <a:endParaRPr dirty="0"/>
          </a:p>
          <a:p>
            <a:pPr marL="855663" marR="0" lvl="0" indent="-342900" algn="l" rtl="0">
              <a:lnSpc>
                <a:spcPct val="90000"/>
              </a:lnSpc>
              <a:spcBef>
                <a:spcPts val="0"/>
              </a:spcBef>
              <a:spcAft>
                <a:spcPts val="0"/>
              </a:spcAft>
              <a:buClr>
                <a:schemeClr val="dk1"/>
              </a:buClr>
              <a:buSzPts val="3000"/>
              <a:buFont typeface="Arial"/>
              <a:buChar char="•"/>
            </a:pPr>
            <a:r>
              <a:rPr lang="en-US" sz="3000" b="0" i="1" u="none" strike="noStrike" cap="none" dirty="0">
                <a:solidFill>
                  <a:schemeClr val="dk1"/>
                </a:solidFill>
                <a:latin typeface="Calibri"/>
                <a:ea typeface="Calibri"/>
                <a:cs typeface="Calibri"/>
                <a:sym typeface="Calibri"/>
              </a:rPr>
              <a:t>Stacey A. L. Best, </a:t>
            </a:r>
            <a:r>
              <a:rPr lang="en-US" sz="3000" i="1" dirty="0"/>
              <a:t>Assistant Bar Counsel, </a:t>
            </a:r>
            <a:r>
              <a:rPr lang="en-US" sz="3000" b="0" i="1" u="none" strike="noStrike" cap="none" dirty="0">
                <a:solidFill>
                  <a:schemeClr val="dk1"/>
                </a:solidFill>
                <a:latin typeface="Calibri"/>
                <a:ea typeface="Calibri"/>
                <a:cs typeface="Calibri"/>
                <a:sym typeface="Calibri"/>
              </a:rPr>
              <a:t>Office of Bar Counsel</a:t>
            </a:r>
            <a:r>
              <a:rPr lang="en-US" sz="3000" i="1" dirty="0"/>
              <a:t>, MA BBO </a:t>
            </a:r>
            <a:endParaRPr dirty="0"/>
          </a:p>
          <a:p>
            <a:pPr marL="855663" marR="0" lvl="0" indent="-342900" algn="l" rtl="0">
              <a:lnSpc>
                <a:spcPct val="90000"/>
              </a:lnSpc>
              <a:spcBef>
                <a:spcPts val="0"/>
              </a:spcBef>
              <a:spcAft>
                <a:spcPts val="0"/>
              </a:spcAft>
              <a:buClr>
                <a:schemeClr val="dk1"/>
              </a:buClr>
              <a:buSzPts val="3000"/>
              <a:buFont typeface="Arial"/>
              <a:buChar char="•"/>
            </a:pPr>
            <a:r>
              <a:rPr lang="en-US" sz="3000" b="0" i="1" u="none" strike="noStrike" cap="none" dirty="0">
                <a:solidFill>
                  <a:schemeClr val="dk1"/>
                </a:solidFill>
                <a:latin typeface="Calibri"/>
                <a:ea typeface="Calibri"/>
                <a:cs typeface="Calibri"/>
                <a:sym typeface="Calibri"/>
              </a:rPr>
              <a:t>Reid </a:t>
            </a:r>
            <a:r>
              <a:rPr lang="en-US" sz="3000" b="0" i="1" u="none" strike="noStrike" cap="none" dirty="0" err="1">
                <a:solidFill>
                  <a:schemeClr val="dk1"/>
                </a:solidFill>
                <a:latin typeface="Calibri"/>
                <a:ea typeface="Calibri"/>
                <a:cs typeface="Calibri"/>
                <a:sym typeface="Calibri"/>
              </a:rPr>
              <a:t>Trautz</a:t>
            </a:r>
            <a:r>
              <a:rPr lang="en-US" sz="3000" b="0" i="1" u="none" strike="noStrike" cap="none" dirty="0">
                <a:solidFill>
                  <a:schemeClr val="dk1"/>
                </a:solidFill>
                <a:latin typeface="Calibri"/>
                <a:ea typeface="Calibri"/>
                <a:cs typeface="Calibri"/>
                <a:sym typeface="Calibri"/>
              </a:rPr>
              <a:t>, AILA</a:t>
            </a:r>
            <a:r>
              <a:rPr lang="en-US" sz="3000" i="1" dirty="0"/>
              <a:t>’s </a:t>
            </a:r>
            <a:r>
              <a:rPr lang="en-US" sz="3000" b="0" i="1" u="none" strike="noStrike" cap="none" dirty="0">
                <a:solidFill>
                  <a:schemeClr val="dk1"/>
                </a:solidFill>
                <a:latin typeface="Calibri"/>
                <a:ea typeface="Calibri"/>
                <a:cs typeface="Calibri"/>
                <a:sym typeface="Calibri"/>
              </a:rPr>
              <a:t>Director of Practice and Professionalism</a:t>
            </a:r>
            <a:br>
              <a:rPr lang="en-US" sz="2400" b="0" i="0" u="none" strike="noStrike" cap="none" dirty="0">
                <a:solidFill>
                  <a:schemeClr val="dk1"/>
                </a:solidFill>
                <a:latin typeface="Calibri"/>
                <a:ea typeface="Calibri"/>
                <a:cs typeface="Calibri"/>
                <a:sym typeface="Calibri"/>
              </a:rPr>
            </a:br>
            <a:endParaRPr sz="3200" b="0" i="0" u="none" strike="noStrike" cap="none" dirty="0">
              <a:solidFill>
                <a:schemeClr val="dk1"/>
              </a:solidFill>
              <a:latin typeface="Calibri"/>
              <a:ea typeface="Calibri"/>
              <a:cs typeface="Calibri"/>
              <a:sym typeface="Calibri"/>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511" y="304800"/>
            <a:ext cx="6296754" cy="1523495"/>
          </a:xfrm>
        </p:spPr>
        <p:txBody>
          <a:bodyPr/>
          <a:lstStyle/>
          <a:p>
            <a:pPr algn="ctr"/>
            <a:r>
              <a:rPr lang="en-US" sz="4000" b="1" dirty="0">
                <a:solidFill>
                  <a:srgbClr val="2E59B0"/>
                </a:solidFill>
                <a:effectLst/>
                <a:ea typeface="Calibri"/>
                <a:cs typeface="Calibri"/>
                <a:sym typeface="Calibri"/>
              </a:rPr>
              <a:t>It’s Just Another Brick in the Wall – Current Admission Issues at Ports</a:t>
            </a:r>
            <a:endParaRPr lang="en-US" sz="3600"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91973" y="2244159"/>
            <a:ext cx="8413750" cy="461665"/>
          </a:xfrm>
        </p:spPr>
        <p:txBody>
          <a:bodyPr/>
          <a:lstStyle/>
          <a:p>
            <a:r>
              <a:rPr lang="en-US" b="1" dirty="0"/>
              <a:t>Moderator:  </a:t>
            </a:r>
          </a:p>
          <a:p>
            <a:pPr marL="855663" indent="-390525">
              <a:buFont typeface="Arial" panose="020B0604020202020204" pitchFamily="34" charset="0"/>
              <a:buChar char="•"/>
            </a:pPr>
            <a:r>
              <a:rPr lang="en-US" sz="2800" i="1" dirty="0"/>
              <a:t>Leslie Holman, AILA Past President, AILA CBP Liaison</a:t>
            </a:r>
            <a:br>
              <a:rPr lang="en-US" sz="2800" dirty="0"/>
            </a:br>
            <a:endParaRPr lang="en-US" sz="2400" i="1" dirty="0"/>
          </a:p>
          <a:p>
            <a:r>
              <a:rPr lang="en-US" b="1" dirty="0"/>
              <a:t>Panelists: </a:t>
            </a:r>
          </a:p>
          <a:p>
            <a:pPr marL="855663" indent="-342900">
              <a:buFont typeface="Arial" panose="020B0604020202020204" pitchFamily="34" charset="0"/>
              <a:buChar char="•"/>
            </a:pPr>
            <a:r>
              <a:rPr lang="en-US" sz="2600" i="1" dirty="0"/>
              <a:t>Danielle Rizzo, AILA CBP Committee Chair</a:t>
            </a:r>
          </a:p>
          <a:p>
            <a:pPr marL="855663" indent="-342900">
              <a:buFont typeface="Arial" panose="020B0604020202020204" pitchFamily="34" charset="0"/>
              <a:buChar char="•"/>
            </a:pPr>
            <a:r>
              <a:rPr lang="en-US" sz="2600" i="1" dirty="0"/>
              <a:t>Ramon Curiel, AILA CBP Liaison</a:t>
            </a: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336803523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843" y="237390"/>
            <a:ext cx="7681913" cy="1364674"/>
          </a:xfrm>
        </p:spPr>
        <p:txBody>
          <a:bodyPr/>
          <a:lstStyle/>
          <a:p>
            <a:pPr algn="ctr"/>
            <a:r>
              <a:rPr lang="en-US" sz="4200" b="1" dirty="0">
                <a:solidFill>
                  <a:srgbClr val="2E59B0"/>
                </a:solidFill>
                <a:effectLst/>
                <a:cs typeface="Calibri"/>
                <a:sym typeface="Calibri"/>
              </a:rPr>
              <a:t>Attorney Representations </a:t>
            </a:r>
            <a:br>
              <a:rPr lang="en-US" sz="4200" b="1" dirty="0">
                <a:solidFill>
                  <a:srgbClr val="2E59B0"/>
                </a:solidFill>
                <a:effectLst/>
                <a:cs typeface="Calibri"/>
                <a:sym typeface="Calibri"/>
              </a:rPr>
            </a:br>
            <a:r>
              <a:rPr lang="en-US" sz="4200" b="1" dirty="0">
                <a:solidFill>
                  <a:srgbClr val="2E59B0"/>
                </a:solidFill>
                <a:effectLst/>
                <a:cs typeface="Calibri"/>
                <a:sym typeface="Calibri"/>
              </a:rPr>
              <a:t>During the Admission Process</a:t>
            </a:r>
            <a:br>
              <a:rPr lang="en-US" sz="4200" b="1" dirty="0">
                <a:solidFill>
                  <a:srgbClr val="2E59B0"/>
                </a:solidFill>
                <a:effectLst/>
                <a:cs typeface="Calibri"/>
                <a:sym typeface="Calibri"/>
              </a:rPr>
            </a:br>
            <a:br>
              <a:rPr lang="en-US" sz="4200" dirty="0">
                <a:effectLst/>
              </a:rPr>
            </a:br>
            <a:r>
              <a:rPr lang="en-US" sz="4200" dirty="0">
                <a:solidFill>
                  <a:schemeClr val="tx1"/>
                </a:solidFill>
              </a:rPr>
              <a:t> </a:t>
            </a:r>
          </a:p>
        </p:txBody>
      </p:sp>
      <p:sp>
        <p:nvSpPr>
          <p:cNvPr id="3" name="Subtitle 2"/>
          <p:cNvSpPr>
            <a:spLocks noGrp="1"/>
          </p:cNvSpPr>
          <p:nvPr>
            <p:ph type="subTitle" idx="1"/>
          </p:nvPr>
        </p:nvSpPr>
        <p:spPr>
          <a:xfrm>
            <a:off x="609600" y="1905000"/>
            <a:ext cx="7681913" cy="3581400"/>
          </a:xfrm>
        </p:spPr>
        <p:txBody>
          <a:bodyPr>
            <a:normAutofit fontScale="55000" lnSpcReduction="20000"/>
          </a:bodyPr>
          <a:lstStyle/>
          <a:p>
            <a:r>
              <a:rPr lang="en-US" sz="4000" dirty="0">
                <a:latin typeface="Calibri "/>
              </a:rPr>
              <a:t> </a:t>
            </a:r>
            <a:r>
              <a:rPr lang="en-US" dirty="0">
                <a:latin typeface="Calibri "/>
              </a:rPr>
              <a:t>8 CFR 292.5(b) provides foreign nationals with the right to attorney representation for all immigration examinations </a:t>
            </a:r>
            <a:r>
              <a:rPr lang="en-US" u="sng" dirty="0">
                <a:latin typeface="Calibri "/>
              </a:rPr>
              <a:t>except</a:t>
            </a:r>
            <a:r>
              <a:rPr lang="en-US" dirty="0">
                <a:latin typeface="Calibri "/>
              </a:rPr>
              <a:t> those occurring during primary and secondary inspection at a port of entry.</a:t>
            </a:r>
          </a:p>
          <a:p>
            <a:endParaRPr lang="en-US" sz="4000" dirty="0">
              <a:latin typeface="Calibri "/>
            </a:endParaRPr>
          </a:p>
          <a:p>
            <a:pPr marL="571500" indent="-571500">
              <a:buFont typeface="Arial" panose="020B0604020202020204" pitchFamily="34" charset="0"/>
              <a:buChar char="•"/>
            </a:pPr>
            <a:r>
              <a:rPr lang="en-US" u="sng" dirty="0">
                <a:latin typeface="Calibri "/>
              </a:rPr>
              <a:t>Exception</a:t>
            </a:r>
            <a:r>
              <a:rPr lang="en-US" dirty="0">
                <a:latin typeface="Calibri "/>
              </a:rPr>
              <a:t>: Attorney representation is permitted if an applicant becomes the focus of a criminal investigation and has been taken into custody.</a:t>
            </a:r>
          </a:p>
          <a:p>
            <a:endParaRPr lang="en-US" dirty="0">
              <a:latin typeface="Calibri "/>
            </a:endParaRPr>
          </a:p>
          <a:p>
            <a:pPr marL="571500" indent="-571500">
              <a:buFont typeface="Arial" panose="020B0604020202020204" pitchFamily="34" charset="0"/>
              <a:buChar char="•"/>
            </a:pPr>
            <a:r>
              <a:rPr lang="en-US" dirty="0">
                <a:latin typeface="Calibri "/>
              </a:rPr>
              <a:t>However and historically, Northern ports have generally permitted attorney representation during the admission process.</a:t>
            </a:r>
          </a:p>
          <a:p>
            <a:endParaRPr lang="en-US" dirty="0">
              <a:latin typeface="Calibri "/>
            </a:endParaRPr>
          </a:p>
          <a:p>
            <a:pPr marL="571500" indent="-571500">
              <a:buFont typeface="Arial" panose="020B0604020202020204" pitchFamily="34" charset="0"/>
              <a:buChar char="•"/>
            </a:pPr>
            <a:r>
              <a:rPr lang="en-US" dirty="0">
                <a:latin typeface="Calibri "/>
              </a:rPr>
              <a:t>Recent changes in policy have resulted in the withdrawal of such permission at many ports.</a:t>
            </a:r>
          </a:p>
          <a:p>
            <a:pPr marL="571500" indent="-571500">
              <a:buFont typeface="Arial" panose="020B0604020202020204" pitchFamily="34" charset="0"/>
              <a:buChar char="•"/>
            </a:pPr>
            <a:endParaRPr lang="en-US" dirty="0">
              <a:latin typeface="Calibri "/>
            </a:endParaRPr>
          </a:p>
          <a:p>
            <a:pPr marL="571500" indent="-571500">
              <a:buFont typeface="Arial" panose="020B0604020202020204" pitchFamily="34" charset="0"/>
              <a:buChar char="•"/>
            </a:pPr>
            <a:r>
              <a:rPr lang="en-US" dirty="0">
                <a:latin typeface="Calibri "/>
              </a:rPr>
              <a:t>Absolutely no right of representation in the Southern Border.</a:t>
            </a:r>
          </a:p>
          <a:p>
            <a:pPr marL="571500" indent="-571500">
              <a:buFont typeface="Arial" panose="020B0604020202020204" pitchFamily="34" charset="0"/>
              <a:buChar char="•"/>
            </a:pPr>
            <a:endParaRPr lang="en-US" dirty="0">
              <a:latin typeface="Calibri "/>
            </a:endParaRPr>
          </a:p>
          <a:p>
            <a:endParaRPr lang="en-US" dirty="0">
              <a:latin typeface="Calibri "/>
            </a:endParaRPr>
          </a:p>
          <a:p>
            <a:endParaRPr lang="en-US" dirty="0">
              <a:latin typeface="Calibri "/>
            </a:endParaRPr>
          </a:p>
          <a:p>
            <a:endParaRPr lang="en-US" dirty="0">
              <a:latin typeface="Calibri "/>
            </a:endParaRPr>
          </a:p>
          <a:p>
            <a:pPr marL="571500" indent="-571500">
              <a:buFont typeface="Arial" panose="020B0604020202020204" pitchFamily="34" charset="0"/>
              <a:buChar char="•"/>
            </a:pPr>
            <a:endParaRPr lang="en-US" dirty="0">
              <a:latin typeface="Calibri "/>
            </a:endParaRPr>
          </a:p>
          <a:p>
            <a:pPr marL="571500" indent="-571500">
              <a:buFont typeface="Arial" panose="020B0604020202020204" pitchFamily="34" charset="0"/>
              <a:buChar char="•"/>
            </a:pPr>
            <a:endParaRPr lang="en-US" sz="4000" dirty="0">
              <a:solidFill>
                <a:srgbClr val="002060"/>
              </a:solidFill>
              <a:latin typeface="Calibri "/>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52924514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644" y="427283"/>
            <a:ext cx="7681913" cy="1136074"/>
          </a:xfrm>
        </p:spPr>
        <p:txBody>
          <a:bodyPr/>
          <a:lstStyle/>
          <a:p>
            <a:r>
              <a:rPr lang="en-US" sz="4000" b="1" dirty="0">
                <a:solidFill>
                  <a:srgbClr val="2E59B0"/>
                </a:solidFill>
                <a:effectLst/>
                <a:sym typeface="Calibri"/>
              </a:rPr>
              <a:t>Preparing Your Client for </a:t>
            </a:r>
            <a:br>
              <a:rPr lang="en-US" sz="4000" b="1" dirty="0">
                <a:solidFill>
                  <a:srgbClr val="2E59B0"/>
                </a:solidFill>
                <a:effectLst/>
                <a:sym typeface="Calibri"/>
              </a:rPr>
            </a:br>
            <a:r>
              <a:rPr lang="en-US" sz="4000" b="1" dirty="0">
                <a:solidFill>
                  <a:srgbClr val="2E59B0"/>
                </a:solidFill>
                <a:effectLst/>
                <a:sym typeface="Calibri"/>
              </a:rPr>
              <a:t>the Admission/Adjudication Process</a:t>
            </a:r>
            <a:endParaRPr lang="en-US" sz="4000" dirty="0">
              <a:solidFill>
                <a:schemeClr val="tx1"/>
              </a:solidFill>
            </a:endParaRPr>
          </a:p>
        </p:txBody>
      </p:sp>
      <p:sp>
        <p:nvSpPr>
          <p:cNvPr id="3" name="Subtitle 2"/>
          <p:cNvSpPr>
            <a:spLocks noGrp="1"/>
          </p:cNvSpPr>
          <p:nvPr>
            <p:ph type="subTitle" idx="1"/>
          </p:nvPr>
        </p:nvSpPr>
        <p:spPr>
          <a:xfrm>
            <a:off x="533400" y="2057400"/>
            <a:ext cx="8406959" cy="3886200"/>
          </a:xfrm>
        </p:spPr>
        <p:txBody>
          <a:bodyPr>
            <a:normAutofit fontScale="25000" lnSpcReduction="20000"/>
          </a:bodyPr>
          <a:lstStyle/>
          <a:p>
            <a:endParaRPr lang="en-US" sz="4000" dirty="0"/>
          </a:p>
          <a:p>
            <a:pPr marL="571500" indent="-571500">
              <a:buFont typeface="Arial" panose="020B0604020202020204" pitchFamily="34" charset="0"/>
              <a:buChar char="•"/>
            </a:pPr>
            <a:endParaRPr lang="en-US" u="sng" dirty="0"/>
          </a:p>
          <a:p>
            <a:pPr marL="571500" indent="-571500">
              <a:buFont typeface="Arial" panose="020B0604020202020204" pitchFamily="34" charset="0"/>
              <a:buChar char="•"/>
            </a:pPr>
            <a:endParaRPr lang="en-US" u="sng" dirty="0"/>
          </a:p>
          <a:p>
            <a:pPr marL="571500" indent="-571500">
              <a:buFont typeface="Arial" panose="020B0604020202020204" pitchFamily="34" charset="0"/>
              <a:buChar char="•"/>
            </a:pPr>
            <a:endParaRPr lang="en-US" u="sng" dirty="0"/>
          </a:p>
          <a:p>
            <a:r>
              <a:rPr lang="en-US" sz="8000" dirty="0"/>
              <a:t>In-person representation can still occur even if the attorney does not accompany the client to the secondary inspection area.</a:t>
            </a:r>
          </a:p>
          <a:p>
            <a:r>
              <a:rPr lang="en-US" sz="8000" dirty="0"/>
              <a:t> </a:t>
            </a:r>
            <a:endParaRPr lang="en-US" sz="8000" u="sng" dirty="0"/>
          </a:p>
          <a:p>
            <a:pPr marL="457200" lvl="0" indent="-457200">
              <a:buFont typeface="Arial" panose="020B0604020202020204" pitchFamily="34" charset="0"/>
              <a:buChar char="•"/>
            </a:pPr>
            <a:r>
              <a:rPr lang="en-US" sz="8000" dirty="0"/>
              <a:t>Meet with clients near to the border for careful preparation and to be available to discuss if issues arise. </a:t>
            </a:r>
          </a:p>
          <a:p>
            <a:r>
              <a:rPr lang="en-US" sz="8000" dirty="0"/>
              <a:t> </a:t>
            </a:r>
          </a:p>
          <a:p>
            <a:pPr marL="457200" indent="-457200">
              <a:buFont typeface="Arial" panose="020B0604020202020204" pitchFamily="34" charset="0"/>
              <a:buChar char="•"/>
            </a:pPr>
            <a:r>
              <a:rPr lang="en-US" sz="8000" dirty="0"/>
              <a:t>If in-person representation is not possible or practical, carefully prepare your client very near to the presentation date.</a:t>
            </a:r>
          </a:p>
          <a:p>
            <a:r>
              <a:rPr lang="en-US" sz="8000" dirty="0"/>
              <a:t> </a:t>
            </a:r>
          </a:p>
          <a:p>
            <a:pPr marL="457200" lvl="0" indent="-457200">
              <a:buFont typeface="Arial" panose="020B0604020202020204" pitchFamily="34" charset="0"/>
              <a:buChar char="•"/>
            </a:pPr>
            <a:r>
              <a:rPr lang="en-US" sz="8000" dirty="0"/>
              <a:t>Provide client with support materials to supplement a petition/application or to explain legal nuances.</a:t>
            </a:r>
          </a:p>
          <a:p>
            <a:r>
              <a:rPr lang="en-US" sz="8000" dirty="0"/>
              <a:t> </a:t>
            </a:r>
          </a:p>
          <a:p>
            <a:pPr marL="457200" lvl="0" indent="-457200">
              <a:buFont typeface="Arial" panose="020B0604020202020204" pitchFamily="34" charset="0"/>
              <a:buChar char="•"/>
            </a:pPr>
            <a:r>
              <a:rPr lang="en-US" sz="8000" dirty="0"/>
              <a:t>Ensure client knows what to do if the application if complications arise</a:t>
            </a:r>
          </a:p>
          <a:p>
            <a:pPr marL="457200" lvl="0" indent="-457200">
              <a:buFont typeface="Arial" panose="020B0604020202020204" pitchFamily="34" charset="0"/>
              <a:buChar char="•"/>
            </a:pPr>
            <a:endParaRPr lang="en-US" sz="8000" dirty="0"/>
          </a:p>
          <a:p>
            <a:pPr marL="457200" lvl="0" indent="-457200">
              <a:buFont typeface="Arial" panose="020B0604020202020204" pitchFamily="34" charset="0"/>
              <a:buChar char="•"/>
            </a:pPr>
            <a:r>
              <a:rPr lang="en-US" sz="8000" dirty="0"/>
              <a:t>We have every right to inform our clients about their rights and the law.</a:t>
            </a:r>
          </a:p>
          <a:p>
            <a:pPr marL="457200" lvl="0" indent="-457200">
              <a:buFont typeface="Arial" panose="020B0604020202020204" pitchFamily="34" charset="0"/>
              <a:buChar char="•"/>
            </a:pPr>
            <a:endParaRPr lang="en-US" sz="8000" dirty="0"/>
          </a:p>
          <a:p>
            <a:endParaRPr lang="en-US" sz="8000" dirty="0"/>
          </a:p>
          <a:p>
            <a:pPr marL="571500" indent="-571500">
              <a:buFont typeface="Arial" panose="020B0604020202020204" pitchFamily="34" charset="0"/>
              <a:buChar char="•"/>
            </a:pPr>
            <a:endParaRPr lang="en-US" sz="4000" dirty="0">
              <a:solidFill>
                <a:srgbClr val="002060"/>
              </a:solidFill>
            </a:endParaRPr>
          </a:p>
        </p:txBody>
      </p:sp>
      <p:pic>
        <p:nvPicPr>
          <p:cNvPr id="4" name="Picture 3">
            <a:extLst>
              <a:ext uri="{FF2B5EF4-FFF2-40B4-BE49-F238E27FC236}">
                <a16:creationId xmlns:a16="http://schemas.microsoft.com/office/drawing/2014/main" id="{02C753D0-4A7D-44E4-9928-505363D280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5821440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4865" y="475591"/>
            <a:ext cx="5943600" cy="1364674"/>
          </a:xfrm>
        </p:spPr>
        <p:txBody>
          <a:bodyPr/>
          <a:lstStyle/>
          <a:p>
            <a:pPr algn="ctr"/>
            <a:r>
              <a:rPr lang="en-US" sz="4400" b="1" dirty="0">
                <a:solidFill>
                  <a:srgbClr val="2E59B0"/>
                </a:solidFill>
                <a:effectLst/>
                <a:sym typeface="Calibri"/>
              </a:rPr>
              <a:t>Materials for Applicants to Take to Presentations</a:t>
            </a:r>
            <a:endParaRPr lang="en-US" sz="4400" dirty="0">
              <a:solidFill>
                <a:schemeClr val="tx1"/>
              </a:solidFill>
            </a:endParaRPr>
          </a:p>
        </p:txBody>
      </p:sp>
      <p:sp>
        <p:nvSpPr>
          <p:cNvPr id="3" name="Subtitle 2"/>
          <p:cNvSpPr>
            <a:spLocks noGrp="1"/>
          </p:cNvSpPr>
          <p:nvPr>
            <p:ph type="subTitle" idx="1"/>
          </p:nvPr>
        </p:nvSpPr>
        <p:spPr>
          <a:xfrm>
            <a:off x="609600" y="1905000"/>
            <a:ext cx="7924799" cy="3657600"/>
          </a:xfrm>
        </p:spPr>
        <p:txBody>
          <a:bodyPr>
            <a:normAutofit fontScale="85000" lnSpcReduction="20000"/>
          </a:bodyPr>
          <a:lstStyle/>
          <a:p>
            <a:endParaRPr lang="en-US" sz="4000" dirty="0"/>
          </a:p>
          <a:p>
            <a:pPr marL="457200" lvl="0" indent="-457200">
              <a:buFont typeface="Arial" panose="020B0604020202020204" pitchFamily="34" charset="0"/>
              <a:buChar char="•"/>
            </a:pPr>
            <a:r>
              <a:rPr lang="en-US" dirty="0"/>
              <a:t>G-28</a:t>
            </a:r>
          </a:p>
          <a:p>
            <a:pPr lvl="0"/>
            <a:endParaRPr lang="en-US" dirty="0"/>
          </a:p>
          <a:p>
            <a:pPr marL="457200" lvl="0" indent="-457200">
              <a:buFont typeface="Arial" panose="020B0604020202020204" pitchFamily="34" charset="0"/>
              <a:buChar char="•"/>
            </a:pPr>
            <a:r>
              <a:rPr lang="en-US" dirty="0"/>
              <a:t>Original and one copy of application/petition or admission and all related documents</a:t>
            </a:r>
          </a:p>
          <a:p>
            <a:pPr lvl="0"/>
            <a:endParaRPr lang="en-US" dirty="0"/>
          </a:p>
          <a:p>
            <a:pPr marL="457200" lvl="0" indent="-457200">
              <a:buFont typeface="Arial" panose="020B0604020202020204" pitchFamily="34" charset="0"/>
              <a:buChar char="•"/>
            </a:pPr>
            <a:r>
              <a:rPr lang="en-US" dirty="0"/>
              <a:t>OOH, government memoranda, case law, and other similar documents to support status sought or admissibility</a:t>
            </a:r>
          </a:p>
          <a:p>
            <a:pPr lvl="0"/>
            <a:endParaRPr lang="en-US" dirty="0"/>
          </a:p>
          <a:p>
            <a:pPr marL="457200" lvl="0" indent="-457200">
              <a:buFont typeface="Arial" panose="020B0604020202020204" pitchFamily="34" charset="0"/>
              <a:buChar char="•"/>
            </a:pPr>
            <a:r>
              <a:rPr lang="en-US" dirty="0"/>
              <a:t>American dollars or credit card to pay fees</a:t>
            </a:r>
          </a:p>
          <a:p>
            <a:endParaRPr lang="en-US" sz="8000" dirty="0"/>
          </a:p>
          <a:p>
            <a:pPr marL="571500" indent="-571500">
              <a:buFont typeface="Arial" panose="020B0604020202020204" pitchFamily="34" charset="0"/>
              <a:buChar char="•"/>
            </a:pPr>
            <a:endParaRPr lang="en-US" sz="4000" dirty="0">
              <a:solidFill>
                <a:srgbClr val="002060"/>
              </a:solidFill>
            </a:endParaRPr>
          </a:p>
        </p:txBody>
      </p:sp>
      <p:pic>
        <p:nvPicPr>
          <p:cNvPr id="4" name="Picture 3">
            <a:extLst>
              <a:ext uri="{FF2B5EF4-FFF2-40B4-BE49-F238E27FC236}">
                <a16:creationId xmlns:a16="http://schemas.microsoft.com/office/drawing/2014/main" id="{F1FF904C-1CB1-4E41-8F54-8A57E89362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24068844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654" y="403449"/>
            <a:ext cx="8382000" cy="1329595"/>
          </a:xfrm>
        </p:spPr>
        <p:txBody>
          <a:bodyPr/>
          <a:lstStyle/>
          <a:p>
            <a:r>
              <a:rPr lang="en-US" sz="4400" b="1" dirty="0">
                <a:solidFill>
                  <a:srgbClr val="2E59B0"/>
                </a:solidFill>
                <a:effectLst/>
                <a:sym typeface="Calibri"/>
              </a:rPr>
              <a:t>Controlling Your Technology</a:t>
            </a:r>
            <a:br>
              <a:rPr lang="en-US" sz="4400" b="1" dirty="0">
                <a:solidFill>
                  <a:srgbClr val="2E59B0"/>
                </a:solidFill>
                <a:effectLst/>
                <a:sym typeface="Calibri"/>
              </a:rPr>
            </a:br>
            <a:r>
              <a:rPr lang="en-US" sz="4400" b="1" dirty="0">
                <a:solidFill>
                  <a:srgbClr val="2E59B0"/>
                </a:solidFill>
                <a:effectLst/>
                <a:sym typeface="Calibri"/>
              </a:rPr>
              <a:t>and Internet Presence</a:t>
            </a:r>
            <a:endParaRPr lang="en-US" sz="4400" dirty="0"/>
          </a:p>
        </p:txBody>
      </p:sp>
      <p:sp>
        <p:nvSpPr>
          <p:cNvPr id="5" name="Text Placeholder 4"/>
          <p:cNvSpPr>
            <a:spLocks noGrp="1"/>
          </p:cNvSpPr>
          <p:nvPr>
            <p:ph type="body" sz="quarter" idx="10"/>
          </p:nvPr>
        </p:nvSpPr>
        <p:spPr>
          <a:xfrm>
            <a:off x="242634" y="1676400"/>
            <a:ext cx="8648039" cy="3902607"/>
          </a:xfrm>
        </p:spPr>
        <p:txBody>
          <a:bodyPr/>
          <a:lstStyle/>
          <a:p>
            <a:pPr>
              <a:buFont typeface="Arial" panose="020B0604020202020204" pitchFamily="34" charset="0"/>
              <a:buChar char="•"/>
            </a:pPr>
            <a:r>
              <a:rPr lang="en-US" sz="3000" dirty="0"/>
              <a:t>Review clients’ social media, published materials, etc.</a:t>
            </a:r>
          </a:p>
          <a:p>
            <a:pPr>
              <a:buFont typeface="Arial" panose="020B0604020202020204" pitchFamily="34" charset="0"/>
              <a:buChar char="•"/>
            </a:pPr>
            <a:r>
              <a:rPr lang="en-US" sz="3000" dirty="0"/>
              <a:t>Border searches of electronic devices</a:t>
            </a:r>
          </a:p>
          <a:p>
            <a:pPr lvl="1">
              <a:buFont typeface="Arial" panose="020B0604020202020204" pitchFamily="34" charset="0"/>
              <a:buChar char="•"/>
            </a:pPr>
            <a:r>
              <a:rPr lang="en-US" sz="2400" dirty="0"/>
              <a:t>Overview of current CBP policy</a:t>
            </a:r>
          </a:p>
          <a:p>
            <a:pPr lvl="1">
              <a:buFont typeface="Arial" panose="020B0604020202020204" pitchFamily="34" charset="0"/>
              <a:buChar char="•"/>
            </a:pPr>
            <a:r>
              <a:rPr lang="en-US" sz="2400" dirty="0"/>
              <a:t>4</a:t>
            </a:r>
            <a:r>
              <a:rPr lang="en-US" sz="2400" baseline="30000" dirty="0"/>
              <a:t>th</a:t>
            </a:r>
            <a:r>
              <a:rPr lang="en-US" sz="2400" dirty="0"/>
              <a:t> Amendment/ “Border Search Exception”</a:t>
            </a:r>
          </a:p>
          <a:p>
            <a:pPr lvl="1">
              <a:buFont typeface="Arial" panose="020B0604020202020204" pitchFamily="34" charset="0"/>
              <a:buChar char="•"/>
            </a:pPr>
            <a:r>
              <a:rPr lang="en-US" sz="2400" dirty="0"/>
              <a:t>Searches of the cloud</a:t>
            </a:r>
          </a:p>
          <a:p>
            <a:pPr lvl="1">
              <a:buFont typeface="Arial" panose="020B0604020202020204" pitchFamily="34" charset="0"/>
              <a:buChar char="•"/>
            </a:pPr>
            <a:r>
              <a:rPr lang="en-US" sz="2400" dirty="0"/>
              <a:t>How to advise clients</a:t>
            </a:r>
          </a:p>
          <a:p>
            <a:pPr lvl="1">
              <a:buFont typeface="Arial" panose="020B0604020202020204" pitchFamily="34" charset="0"/>
              <a:buChar char="•"/>
            </a:pPr>
            <a:r>
              <a:rPr lang="en-US" sz="2400" dirty="0"/>
              <a:t>Ethical implications for attorneys</a:t>
            </a:r>
          </a:p>
          <a:p>
            <a:pPr lvl="1">
              <a:buFont typeface="Arial" panose="020B0604020202020204" pitchFamily="34" charset="0"/>
              <a:buChar char="•"/>
            </a:pPr>
            <a:r>
              <a:rPr lang="en-US" sz="2400" dirty="0"/>
              <a:t>Preparing to address inconsistencies</a:t>
            </a:r>
          </a:p>
          <a:p>
            <a:pPr>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9D6E4946-CED4-469C-BEF9-6D3AEA47E8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92171234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46805"/>
            <a:ext cx="8382000" cy="1329595"/>
          </a:xfrm>
        </p:spPr>
        <p:txBody>
          <a:bodyPr/>
          <a:lstStyle/>
          <a:p>
            <a:pPr algn="ctr"/>
            <a:r>
              <a:rPr lang="en-US" b="1" dirty="0">
                <a:solidFill>
                  <a:srgbClr val="2E59B0"/>
                </a:solidFill>
                <a:effectLst/>
                <a:cs typeface="Calibri"/>
                <a:sym typeface="Calibri"/>
              </a:rPr>
              <a:t>Options for Resolving a </a:t>
            </a:r>
            <a:br>
              <a:rPr lang="en-US" b="1" dirty="0">
                <a:solidFill>
                  <a:srgbClr val="2E59B0"/>
                </a:solidFill>
                <a:effectLst/>
                <a:cs typeface="Calibri"/>
                <a:sym typeface="Calibri"/>
              </a:rPr>
            </a:br>
            <a:r>
              <a:rPr lang="en-US" b="1" dirty="0">
                <a:solidFill>
                  <a:srgbClr val="2E59B0"/>
                </a:solidFill>
                <a:effectLst/>
                <a:cs typeface="Calibri"/>
                <a:sym typeface="Calibri"/>
              </a:rPr>
              <a:t>Problematic Adjudication</a:t>
            </a:r>
            <a:endParaRPr lang="en-US" dirty="0"/>
          </a:p>
        </p:txBody>
      </p:sp>
      <p:sp>
        <p:nvSpPr>
          <p:cNvPr id="3" name="Text Placeholder 2"/>
          <p:cNvSpPr>
            <a:spLocks noGrp="1"/>
          </p:cNvSpPr>
          <p:nvPr>
            <p:ph type="body" sz="quarter" idx="10"/>
          </p:nvPr>
        </p:nvSpPr>
        <p:spPr>
          <a:xfrm>
            <a:off x="381000" y="1828800"/>
            <a:ext cx="8382000" cy="4235006"/>
          </a:xfrm>
        </p:spPr>
        <p:txBody>
          <a:bodyPr/>
          <a:lstStyle/>
          <a:p>
            <a:pPr>
              <a:buFont typeface="Arial" panose="020B0604020202020204" pitchFamily="34" charset="0"/>
              <a:buChar char="•"/>
            </a:pPr>
            <a:r>
              <a:rPr lang="en-US" dirty="0"/>
              <a:t>Re-filing at the same port of entry</a:t>
            </a:r>
          </a:p>
          <a:p>
            <a:pPr>
              <a:buFont typeface="Arial" panose="020B0604020202020204" pitchFamily="34" charset="0"/>
              <a:buChar char="•"/>
            </a:pPr>
            <a:endParaRPr lang="en-US" dirty="0"/>
          </a:p>
          <a:p>
            <a:pPr>
              <a:buFont typeface="Arial" panose="020B0604020202020204" pitchFamily="34" charset="0"/>
              <a:buChar char="•"/>
            </a:pPr>
            <a:r>
              <a:rPr lang="en-US" dirty="0"/>
              <a:t>Re-filing at another port of entry</a:t>
            </a:r>
          </a:p>
          <a:p>
            <a:pPr>
              <a:buFont typeface="Arial" panose="020B0604020202020204" pitchFamily="34" charset="0"/>
              <a:buChar char="•"/>
            </a:pPr>
            <a:endParaRPr lang="en-US" dirty="0"/>
          </a:p>
          <a:p>
            <a:pPr>
              <a:buFont typeface="Arial" panose="020B0604020202020204" pitchFamily="34" charset="0"/>
              <a:buChar char="•"/>
            </a:pPr>
            <a:r>
              <a:rPr lang="en-US" dirty="0"/>
              <a:t>Re-filing with USCIS</a:t>
            </a:r>
          </a:p>
          <a:p>
            <a:pPr>
              <a:buFont typeface="Arial" panose="020B0604020202020204" pitchFamily="34" charset="0"/>
              <a:buChar char="•"/>
            </a:pPr>
            <a:endParaRPr lang="en-US" dirty="0"/>
          </a:p>
          <a:p>
            <a:pPr>
              <a:buFont typeface="Arial" panose="020B0604020202020204" pitchFamily="34" charset="0"/>
              <a:buChar char="•"/>
            </a:pPr>
            <a:r>
              <a:rPr lang="en-US" dirty="0"/>
              <a:t>Filing directly with DOS</a:t>
            </a:r>
          </a:p>
          <a:p>
            <a:pPr marL="0" indent="0">
              <a:buNone/>
            </a:pPr>
            <a:endParaRPr lang="en-US" dirty="0"/>
          </a:p>
        </p:txBody>
      </p:sp>
      <p:pic>
        <p:nvPicPr>
          <p:cNvPr id="4" name="Picture 3">
            <a:extLst>
              <a:ext uri="{FF2B5EF4-FFF2-40B4-BE49-F238E27FC236}">
                <a16:creationId xmlns:a16="http://schemas.microsoft.com/office/drawing/2014/main" id="{60D1F04C-DBA0-41BF-8D17-F72693A212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7441540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1888-EE0C-4100-B780-6AC00388EA83}"/>
              </a:ext>
            </a:extLst>
          </p:cNvPr>
          <p:cNvSpPr>
            <a:spLocks noGrp="1"/>
          </p:cNvSpPr>
          <p:nvPr>
            <p:ph type="title"/>
          </p:nvPr>
        </p:nvSpPr>
        <p:spPr>
          <a:xfrm>
            <a:off x="-465917" y="454905"/>
            <a:ext cx="8382000" cy="664797"/>
          </a:xfrm>
        </p:spPr>
        <p:txBody>
          <a:bodyPr/>
          <a:lstStyle/>
          <a:p>
            <a:pPr algn="ctr"/>
            <a:r>
              <a:rPr lang="en-US" b="1" dirty="0">
                <a:solidFill>
                  <a:srgbClr val="2E59B0"/>
                </a:solidFill>
                <a:effectLst/>
                <a:cs typeface="Calibri"/>
                <a:sym typeface="Calibri"/>
              </a:rPr>
              <a:t>Southern Border Issues</a:t>
            </a:r>
            <a:endParaRPr lang="en-US" dirty="0"/>
          </a:p>
        </p:txBody>
      </p:sp>
      <p:sp>
        <p:nvSpPr>
          <p:cNvPr id="3" name="Text Placeholder 2">
            <a:extLst>
              <a:ext uri="{FF2B5EF4-FFF2-40B4-BE49-F238E27FC236}">
                <a16:creationId xmlns:a16="http://schemas.microsoft.com/office/drawing/2014/main" id="{A7F71A34-9926-4315-9436-A9A1D951CF4B}"/>
              </a:ext>
            </a:extLst>
          </p:cNvPr>
          <p:cNvSpPr>
            <a:spLocks noGrp="1"/>
          </p:cNvSpPr>
          <p:nvPr>
            <p:ph type="body" sz="quarter" idx="10"/>
          </p:nvPr>
        </p:nvSpPr>
        <p:spPr>
          <a:xfrm>
            <a:off x="520823" y="1665745"/>
            <a:ext cx="7924800" cy="5989332"/>
          </a:xfrm>
        </p:spPr>
        <p:txBody>
          <a:bodyPr/>
          <a:lstStyle/>
          <a:p>
            <a:pPr>
              <a:buFont typeface="Arial" panose="020B0604020202020204" pitchFamily="34" charset="0"/>
              <a:buChar char="•"/>
            </a:pPr>
            <a:r>
              <a:rPr lang="en-US" sz="2800" dirty="0"/>
              <a:t>No direct adjudications of TNs or Ls at the POA</a:t>
            </a:r>
          </a:p>
          <a:p>
            <a:pPr>
              <a:buFont typeface="Arial" panose="020B0604020202020204" pitchFamily="34" charset="0"/>
              <a:buChar char="•"/>
            </a:pPr>
            <a:endParaRPr lang="en-US" sz="2800" dirty="0"/>
          </a:p>
          <a:p>
            <a:pPr>
              <a:buFont typeface="Arial" panose="020B0604020202020204" pitchFamily="34" charset="0"/>
              <a:buChar char="•"/>
            </a:pPr>
            <a:r>
              <a:rPr lang="en-US" sz="2800" dirty="0"/>
              <a:t>Wrongful Admission Periods for Non-Petition Based Categories (</a:t>
            </a:r>
            <a:r>
              <a:rPr lang="en-US" sz="2800" dirty="0" err="1"/>
              <a:t>Es</a:t>
            </a:r>
            <a:r>
              <a:rPr lang="en-US" sz="2800" dirty="0"/>
              <a:t> and TNs)</a:t>
            </a:r>
          </a:p>
          <a:p>
            <a:pPr>
              <a:buFont typeface="Arial" panose="020B0604020202020204" pitchFamily="34" charset="0"/>
              <a:buChar char="•"/>
            </a:pPr>
            <a:endParaRPr lang="en-US" sz="2800" dirty="0"/>
          </a:p>
          <a:p>
            <a:pPr>
              <a:buFont typeface="Arial" panose="020B0604020202020204" pitchFamily="34" charset="0"/>
              <a:buChar char="•"/>
            </a:pPr>
            <a:r>
              <a:rPr lang="en-US" sz="2800" dirty="0"/>
              <a:t>Automatic Visa Revalidation v. I-94 Revalidation</a:t>
            </a:r>
          </a:p>
          <a:p>
            <a:pPr>
              <a:buFont typeface="Arial" panose="020B0604020202020204" pitchFamily="34" charset="0"/>
              <a:buChar char="•"/>
            </a:pPr>
            <a:endParaRPr lang="en-US" sz="2800" dirty="0"/>
          </a:p>
          <a:p>
            <a:pPr>
              <a:buFont typeface="Arial" panose="020B0604020202020204" pitchFamily="34" charset="0"/>
              <a:buChar char="•"/>
            </a:pPr>
            <a:r>
              <a:rPr lang="en-US" sz="2800" dirty="0"/>
              <a:t>CBP Encounters at Checkpoints</a:t>
            </a:r>
          </a:p>
          <a:p>
            <a:pPr>
              <a:buFont typeface="Arial" panose="020B0604020202020204" pitchFamily="34" charset="0"/>
              <a:buChar char="•"/>
            </a:pPr>
            <a:endParaRPr lang="en-US" sz="2800" dirty="0"/>
          </a:p>
          <a:p>
            <a:pPr>
              <a:buFont typeface="Arial" panose="020B0604020202020204" pitchFamily="34" charset="0"/>
              <a:buChar char="•"/>
            </a:pPr>
            <a:endParaRPr lang="en-US" sz="2800" dirty="0"/>
          </a:p>
          <a:p>
            <a:pPr>
              <a:buFont typeface="Arial" panose="020B0604020202020204" pitchFamily="34" charset="0"/>
              <a:buChar char="•"/>
            </a:pPr>
            <a:endParaRPr lang="en-US" sz="2800" dirty="0"/>
          </a:p>
          <a:p>
            <a:pPr>
              <a:buFont typeface="Arial" panose="020B0604020202020204" pitchFamily="34" charset="0"/>
              <a:buChar char="•"/>
            </a:pPr>
            <a:endParaRPr lang="en-US" sz="2800" dirty="0"/>
          </a:p>
          <a:p>
            <a:pPr>
              <a:buFont typeface="Arial" panose="020B0604020202020204" pitchFamily="34" charset="0"/>
              <a:buChar char="•"/>
            </a:pPr>
            <a:endParaRPr lang="en-US" sz="2800" dirty="0"/>
          </a:p>
        </p:txBody>
      </p:sp>
      <p:pic>
        <p:nvPicPr>
          <p:cNvPr id="4" name="Picture 3">
            <a:extLst>
              <a:ext uri="{FF2B5EF4-FFF2-40B4-BE49-F238E27FC236}">
                <a16:creationId xmlns:a16="http://schemas.microsoft.com/office/drawing/2014/main" id="{1BE75CCD-42D1-48BF-83AB-C9FAF9CFF5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52400"/>
            <a:ext cx="2048552" cy="1513345"/>
          </a:xfrm>
          <a:prstGeom prst="rect">
            <a:avLst/>
          </a:prstGeom>
        </p:spPr>
      </p:pic>
    </p:spTree>
    <p:extLst>
      <p:ext uri="{BB962C8B-B14F-4D97-AF65-F5344CB8AC3E}">
        <p14:creationId xmlns:p14="http://schemas.microsoft.com/office/powerpoint/2010/main" val="301507766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335" y="524143"/>
            <a:ext cx="6172201" cy="983674"/>
          </a:xfrm>
        </p:spPr>
        <p:txBody>
          <a:bodyPr/>
          <a:lstStyle/>
          <a:p>
            <a:pPr algn="ctr"/>
            <a:r>
              <a:rPr lang="en-US" sz="4400" b="1" dirty="0">
                <a:solidFill>
                  <a:srgbClr val="2E59B0"/>
                </a:solidFill>
                <a:effectLst/>
                <a:sym typeface="Calibri"/>
              </a:rPr>
              <a:t>Last Minute Hot Topics</a:t>
            </a:r>
            <a:br>
              <a:rPr lang="en-US" sz="4400" dirty="0">
                <a:effectLst/>
              </a:rPr>
            </a:br>
            <a:br>
              <a:rPr lang="en-US" sz="4400" dirty="0">
                <a:effectLst/>
              </a:rPr>
            </a:br>
            <a:br>
              <a:rPr lang="en-US" sz="4400" dirty="0">
                <a:effectLst/>
              </a:rPr>
            </a:br>
            <a:r>
              <a:rPr lang="en-US" sz="4400" dirty="0">
                <a:solidFill>
                  <a:schemeClr val="tx1"/>
                </a:solidFill>
              </a:rPr>
              <a:t> </a:t>
            </a:r>
          </a:p>
        </p:txBody>
      </p:sp>
      <p:sp>
        <p:nvSpPr>
          <p:cNvPr id="3" name="Subtitle 2"/>
          <p:cNvSpPr>
            <a:spLocks noGrp="1"/>
          </p:cNvSpPr>
          <p:nvPr>
            <p:ph type="subTitle" idx="1"/>
          </p:nvPr>
        </p:nvSpPr>
        <p:spPr>
          <a:xfrm>
            <a:off x="609600" y="1524000"/>
            <a:ext cx="7681913" cy="4191000"/>
          </a:xfrm>
        </p:spPr>
        <p:txBody>
          <a:bodyPr>
            <a:normAutofit fontScale="85000" lnSpcReduction="20000"/>
          </a:bodyPr>
          <a:lstStyle/>
          <a:p>
            <a:endParaRPr lang="en-US" sz="4000" dirty="0"/>
          </a:p>
          <a:p>
            <a:pPr marL="457200" lvl="0" indent="-457200">
              <a:buFont typeface="Arial" panose="020B0604020202020204" pitchFamily="34" charset="0"/>
              <a:buChar char="•"/>
            </a:pPr>
            <a:r>
              <a:rPr lang="en-US" dirty="0"/>
              <a:t>Economist Memo – </a:t>
            </a:r>
            <a:r>
              <a:rPr lang="en-US" u="sng" dirty="0"/>
              <a:t>InfoNet Doc</a:t>
            </a:r>
            <a:r>
              <a:rPr lang="en-US" dirty="0"/>
              <a:t>: 17121961, 11/20/2017</a:t>
            </a:r>
          </a:p>
          <a:p>
            <a:pPr lvl="0"/>
            <a:endParaRPr lang="en-US" dirty="0"/>
          </a:p>
          <a:p>
            <a:pPr marL="457200" lvl="0" indent="-457200">
              <a:buFont typeface="Arial" panose="020B0604020202020204" pitchFamily="34" charset="0"/>
              <a:buChar char="•"/>
            </a:pPr>
            <a:r>
              <a:rPr lang="en-US" dirty="0"/>
              <a:t>Revocations of Trusted Traveler Status</a:t>
            </a:r>
          </a:p>
          <a:p>
            <a:pPr lvl="0"/>
            <a:endParaRPr lang="en-US" dirty="0"/>
          </a:p>
          <a:p>
            <a:pPr marL="457200" lvl="0" indent="-457200">
              <a:buFont typeface="Arial" panose="020B0604020202020204" pitchFamily="34" charset="0"/>
              <a:buChar char="•"/>
            </a:pPr>
            <a:r>
              <a:rPr lang="en-US" dirty="0"/>
              <a:t>Buy American, Hire American Executive Order</a:t>
            </a:r>
          </a:p>
          <a:p>
            <a:pPr marL="457200" lvl="0" indent="-457200">
              <a:buFont typeface="Arial" panose="020B0604020202020204" pitchFamily="34" charset="0"/>
              <a:buChar char="•"/>
            </a:pPr>
            <a:endParaRPr lang="en-US" dirty="0"/>
          </a:p>
          <a:p>
            <a:pPr marL="457200" lvl="0" indent="-457200">
              <a:buFont typeface="Arial" panose="020B0604020202020204" pitchFamily="34" charset="0"/>
              <a:buChar char="•"/>
            </a:pPr>
            <a:r>
              <a:rPr lang="en-US" dirty="0"/>
              <a:t>NAFTA Renegotiation/Withdrawal</a:t>
            </a:r>
            <a:br>
              <a:rPr lang="en-US" dirty="0"/>
            </a:br>
            <a:endParaRPr lang="en-US" dirty="0"/>
          </a:p>
          <a:p>
            <a:pPr marL="457200" lvl="0" indent="-457200">
              <a:buFont typeface="Arial" panose="020B0604020202020204" pitchFamily="34" charset="0"/>
              <a:buChar char="•"/>
            </a:pPr>
            <a:r>
              <a:rPr lang="en-US" dirty="0"/>
              <a:t>Impact of marijuana legalization on findings of inadmissibility</a:t>
            </a:r>
          </a:p>
          <a:p>
            <a:pPr lvl="0"/>
            <a:endParaRPr lang="en-US" dirty="0"/>
          </a:p>
          <a:p>
            <a:pPr marL="457200" lvl="0" indent="-457200">
              <a:buFont typeface="Arial" panose="020B0604020202020204" pitchFamily="34" charset="0"/>
              <a:buChar char="•"/>
            </a:pPr>
            <a:endParaRPr lang="en-US" dirty="0"/>
          </a:p>
          <a:p>
            <a:pPr marL="457200" lvl="0" indent="-457200">
              <a:buFont typeface="Arial" panose="020B0604020202020204" pitchFamily="34" charset="0"/>
              <a:buChar char="•"/>
            </a:pPr>
            <a:endParaRPr lang="en-US" dirty="0"/>
          </a:p>
          <a:p>
            <a:pPr lvl="0"/>
            <a:endParaRPr lang="en-US" dirty="0"/>
          </a:p>
          <a:p>
            <a:endParaRPr lang="en-US" sz="8000" dirty="0"/>
          </a:p>
          <a:p>
            <a:pPr marL="571500" indent="-571500">
              <a:buFont typeface="Arial" panose="020B0604020202020204" pitchFamily="34" charset="0"/>
              <a:buChar char="•"/>
            </a:pPr>
            <a:endParaRPr lang="en-US" sz="4000" dirty="0">
              <a:solidFill>
                <a:srgbClr val="002060"/>
              </a:solidFill>
            </a:endParaRPr>
          </a:p>
        </p:txBody>
      </p:sp>
      <p:pic>
        <p:nvPicPr>
          <p:cNvPr id="4" name="Picture 3">
            <a:extLst>
              <a:ext uri="{FF2B5EF4-FFF2-40B4-BE49-F238E27FC236}">
                <a16:creationId xmlns:a16="http://schemas.microsoft.com/office/drawing/2014/main" id="{5DB5B41D-BD7F-4BF0-A53E-03F8FA889B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52400"/>
            <a:ext cx="2048552" cy="1513345"/>
          </a:xfrm>
          <a:prstGeom prst="rect">
            <a:avLst/>
          </a:prstGeom>
        </p:spPr>
      </p:pic>
    </p:spTree>
    <p:extLst>
      <p:ext uri="{BB962C8B-B14F-4D97-AF65-F5344CB8AC3E}">
        <p14:creationId xmlns:p14="http://schemas.microsoft.com/office/powerpoint/2010/main" val="416713741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effectLst/>
                <a:sym typeface="Calibri"/>
              </a:rPr>
              <a:t>Questions and Answers</a:t>
            </a:r>
            <a:endParaRPr b="1" dirty="0">
              <a:effectLst/>
            </a:endParaRPr>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225849942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206" y="381000"/>
            <a:ext cx="6406760" cy="1295400"/>
          </a:xfrm>
        </p:spPr>
        <p:txBody>
          <a:bodyPr/>
          <a:lstStyle/>
          <a:p>
            <a:pPr algn="ctr"/>
            <a:r>
              <a:rPr lang="en-US" sz="3600" b="1" dirty="0">
                <a:solidFill>
                  <a:srgbClr val="2E59B0"/>
                </a:solidFill>
                <a:effectLst/>
                <a:sym typeface="Calibri"/>
              </a:rPr>
              <a:t>Interagency Panel: Perspectives in a Changing Landscape</a:t>
            </a:r>
            <a:br>
              <a:rPr lang="en-US" sz="3600" dirty="0"/>
            </a:b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365125" y="1676400"/>
            <a:ext cx="8413750" cy="461665"/>
          </a:xfrm>
        </p:spPr>
        <p:txBody>
          <a:bodyPr/>
          <a:lstStyle/>
          <a:p>
            <a:r>
              <a:rPr lang="en-US" b="1" dirty="0"/>
              <a:t>Moderator:  </a:t>
            </a:r>
          </a:p>
          <a:p>
            <a:pPr marL="855663" indent="-390525">
              <a:buFont typeface="Arial" panose="020B0604020202020204" pitchFamily="34" charset="0"/>
              <a:buChar char="•"/>
            </a:pPr>
            <a:r>
              <a:rPr lang="en-US" sz="2800" i="1" dirty="0"/>
              <a:t>Anthony Drago, Jr.</a:t>
            </a:r>
            <a:br>
              <a:rPr lang="en-US" sz="2800" dirty="0"/>
            </a:br>
            <a:endParaRPr lang="en-US" sz="2400" i="1" dirty="0"/>
          </a:p>
          <a:p>
            <a:r>
              <a:rPr lang="en-US" b="1" dirty="0"/>
              <a:t>Panelists: </a:t>
            </a:r>
          </a:p>
          <a:p>
            <a:pPr marL="855663" indent="-342900">
              <a:buFont typeface="Arial" panose="020B0604020202020204" pitchFamily="34" charset="0"/>
              <a:buChar char="•"/>
            </a:pPr>
            <a:r>
              <a:rPr lang="en-US" sz="2500" i="1" dirty="0"/>
              <a:t>Denis C. Riordan, District Director, District 1, USCIS*</a:t>
            </a:r>
          </a:p>
          <a:p>
            <a:pPr marL="855663" indent="-342900">
              <a:buFont typeface="Arial" panose="020B0604020202020204" pitchFamily="34" charset="0"/>
              <a:buChar char="•"/>
            </a:pPr>
            <a:r>
              <a:rPr lang="en-US" sz="2500" i="1" dirty="0"/>
              <a:t>Bartholomew Cahill, Asst. Special Agent in Charge, HIS</a:t>
            </a:r>
          </a:p>
          <a:p>
            <a:pPr marL="855663" indent="-342900">
              <a:buFont typeface="Arial" panose="020B0604020202020204" pitchFamily="34" charset="0"/>
              <a:buChar char="•"/>
            </a:pPr>
            <a:r>
              <a:rPr lang="en-US" sz="2500" i="1" dirty="0"/>
              <a:t>Todd Lyons, Deputy Field Director, ICE-ERO</a:t>
            </a:r>
          </a:p>
          <a:p>
            <a:pPr marL="855663" indent="-342900">
              <a:buFont typeface="Arial" panose="020B0604020202020204" pitchFamily="34" charset="0"/>
              <a:buChar char="•"/>
            </a:pPr>
            <a:r>
              <a:rPr lang="en-US" sz="2500" i="1" dirty="0"/>
              <a:t>Todd J. Thurlow, Assistant Field Office Director, ICE-ERO</a:t>
            </a:r>
          </a:p>
          <a:p>
            <a:pPr marL="855663" indent="-342900">
              <a:buFont typeface="Arial" panose="020B0604020202020204" pitchFamily="34" charset="0"/>
              <a:buChar char="•"/>
            </a:pPr>
            <a:r>
              <a:rPr lang="en-US" sz="2500" i="1" dirty="0"/>
              <a:t>James Rutherford, Deputy Field Office Director, ICE-ERO</a:t>
            </a:r>
          </a:p>
          <a:p>
            <a:pPr marL="855663" indent="-342900">
              <a:buFont typeface="Arial" panose="020B0604020202020204" pitchFamily="34" charset="0"/>
              <a:buChar char="•"/>
            </a:pPr>
            <a:r>
              <a:rPr lang="en-US" sz="2500" i="1" dirty="0"/>
              <a:t>Eric C. </a:t>
            </a:r>
            <a:r>
              <a:rPr lang="en-US" sz="2500" i="1" dirty="0" err="1"/>
              <a:t>Geddry</a:t>
            </a:r>
            <a:r>
              <a:rPr lang="en-US" sz="2500" i="1" dirty="0"/>
              <a:t>, Supervisory CBP Officer, CBP</a:t>
            </a:r>
            <a:br>
              <a:rPr lang="en-US" sz="2800" dirty="0"/>
            </a:br>
            <a:endParaRPr lang="en-US" sz="2800" dirty="0"/>
          </a:p>
          <a:p>
            <a:pPr marL="512763"/>
            <a:br>
              <a:rPr lang="en-US" sz="2800" dirty="0"/>
            </a:br>
            <a:r>
              <a:rPr lang="en-US" sz="2800" dirty="0"/>
              <a:t>								</a:t>
            </a:r>
            <a:r>
              <a:rPr lang="en-US" sz="1500" dirty="0"/>
              <a:t> *invited</a:t>
            </a:r>
            <a:br>
              <a:rPr lang="en-US" sz="2400" dirty="0"/>
            </a:br>
            <a:endParaRPr lang="en-US" dirty="0"/>
          </a:p>
        </p:txBody>
      </p:sp>
    </p:spTree>
    <p:extLst>
      <p:ext uri="{BB962C8B-B14F-4D97-AF65-F5344CB8AC3E}">
        <p14:creationId xmlns:p14="http://schemas.microsoft.com/office/powerpoint/2010/main" val="289105432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939777" y="273326"/>
            <a:ext cx="6507900" cy="857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2E59B0"/>
              </a:buClr>
              <a:buSzPts val="4600"/>
              <a:buFont typeface="Calibri"/>
              <a:buNone/>
            </a:pPr>
            <a:r>
              <a:rPr lang="en-US" sz="5000" b="1" dirty="0"/>
              <a:t>Topics</a:t>
            </a:r>
            <a:r>
              <a:rPr lang="en-US" sz="5000" dirty="0"/>
              <a:t> </a:t>
            </a:r>
            <a:endParaRPr sz="5000" dirty="0"/>
          </a:p>
        </p:txBody>
      </p:sp>
      <p:pic>
        <p:nvPicPr>
          <p:cNvPr id="63" name="Shape 63"/>
          <p:cNvPicPr preferRelativeResize="0"/>
          <p:nvPr/>
        </p:nvPicPr>
        <p:blipFill rotWithShape="1">
          <a:blip r:embed="rId3">
            <a:alphaModFix/>
          </a:blip>
          <a:srcRect/>
          <a:stretch/>
        </p:blipFill>
        <p:spPr>
          <a:xfrm>
            <a:off x="6891807" y="163055"/>
            <a:ext cx="2048552" cy="1513345"/>
          </a:xfrm>
          <a:prstGeom prst="rect">
            <a:avLst/>
          </a:prstGeom>
          <a:noFill/>
          <a:ln>
            <a:noFill/>
          </a:ln>
        </p:spPr>
      </p:pic>
      <p:sp>
        <p:nvSpPr>
          <p:cNvPr id="64" name="Shape 64"/>
          <p:cNvSpPr txBox="1">
            <a:spLocks noGrp="1"/>
          </p:cNvSpPr>
          <p:nvPr>
            <p:ph type="subTitle" idx="1"/>
          </p:nvPr>
        </p:nvSpPr>
        <p:spPr>
          <a:xfrm>
            <a:off x="275766" y="1666043"/>
            <a:ext cx="7864498" cy="4061231"/>
          </a:xfrm>
          <a:prstGeom prst="rect">
            <a:avLst/>
          </a:prstGeom>
          <a:noFill/>
          <a:ln>
            <a:noFill/>
          </a:ln>
        </p:spPr>
        <p:txBody>
          <a:bodyPr spcFirstLastPara="1" wrap="square" lIns="0" tIns="0" rIns="0" bIns="0" anchor="t" anchorCtr="0">
            <a:noAutofit/>
          </a:bodyPr>
          <a:lstStyle/>
          <a:p>
            <a:pPr marR="0" lvl="0" indent="-457200" algn="l" rtl="0">
              <a:lnSpc>
                <a:spcPct val="90000"/>
              </a:lnSpc>
              <a:spcBef>
                <a:spcPts val="0"/>
              </a:spcBef>
              <a:spcAft>
                <a:spcPts val="0"/>
              </a:spcAft>
              <a:buClr>
                <a:schemeClr val="dk1"/>
              </a:buClr>
              <a:buSzPts val="3200"/>
              <a:buFont typeface="Arial" panose="020B0604020202020204" pitchFamily="34" charset="0"/>
              <a:buChar char="•"/>
            </a:pPr>
            <a:r>
              <a:rPr lang="en-US" sz="3300" dirty="0"/>
              <a:t>Catch 22: Prior Orders and Upcoming Hearings</a:t>
            </a:r>
          </a:p>
          <a:p>
            <a:pPr marL="0" marR="0" lvl="0" indent="0" algn="l" rtl="0">
              <a:lnSpc>
                <a:spcPct val="90000"/>
              </a:lnSpc>
              <a:spcBef>
                <a:spcPts val="0"/>
              </a:spcBef>
              <a:spcAft>
                <a:spcPts val="0"/>
              </a:spcAft>
              <a:buClr>
                <a:schemeClr val="dk1"/>
              </a:buClr>
              <a:buSzPts val="3200"/>
              <a:buFont typeface="Calibri"/>
              <a:buNone/>
            </a:pPr>
            <a:endParaRPr lang="en-US" sz="3300" dirty="0"/>
          </a:p>
          <a:p>
            <a:pPr marR="0" lvl="0" indent="-457200" algn="l" rtl="0">
              <a:lnSpc>
                <a:spcPct val="90000"/>
              </a:lnSpc>
              <a:spcBef>
                <a:spcPts val="0"/>
              </a:spcBef>
              <a:spcAft>
                <a:spcPts val="0"/>
              </a:spcAft>
              <a:buClr>
                <a:schemeClr val="dk1"/>
              </a:buClr>
              <a:buSzPts val="3200"/>
              <a:buFont typeface="Arial" panose="020B0604020202020204" pitchFamily="34" charset="0"/>
              <a:buChar char="•"/>
            </a:pPr>
            <a:r>
              <a:rPr lang="en-US" sz="3300" dirty="0"/>
              <a:t>Playing Roulette: Placing Your client in Proceedings</a:t>
            </a:r>
          </a:p>
          <a:p>
            <a:pPr marL="0" marR="0" lvl="0" indent="0" algn="l" rtl="0">
              <a:lnSpc>
                <a:spcPct val="90000"/>
              </a:lnSpc>
              <a:spcBef>
                <a:spcPts val="0"/>
              </a:spcBef>
              <a:spcAft>
                <a:spcPts val="0"/>
              </a:spcAft>
              <a:buClr>
                <a:schemeClr val="dk1"/>
              </a:buClr>
              <a:buSzPts val="3200"/>
              <a:buFont typeface="Calibri"/>
              <a:buNone/>
            </a:pPr>
            <a:endParaRPr lang="en-US" sz="3300" dirty="0"/>
          </a:p>
          <a:p>
            <a:pPr marR="0" lvl="0" indent="-457200" algn="l" rtl="0">
              <a:lnSpc>
                <a:spcPct val="90000"/>
              </a:lnSpc>
              <a:spcBef>
                <a:spcPts val="0"/>
              </a:spcBef>
              <a:spcAft>
                <a:spcPts val="0"/>
              </a:spcAft>
              <a:buClr>
                <a:schemeClr val="dk1"/>
              </a:buClr>
              <a:buSzPts val="3200"/>
              <a:buFont typeface="Arial" panose="020B0604020202020204" pitchFamily="34" charset="0"/>
              <a:buChar char="•"/>
            </a:pPr>
            <a:r>
              <a:rPr lang="en-US" sz="3300" dirty="0"/>
              <a:t>The Liar Paradox: Your Client Lied</a:t>
            </a:r>
          </a:p>
          <a:p>
            <a:pPr marL="0" marR="0" lvl="0" indent="0" algn="l" rtl="0">
              <a:lnSpc>
                <a:spcPct val="90000"/>
              </a:lnSpc>
              <a:spcBef>
                <a:spcPts val="0"/>
              </a:spcBef>
              <a:spcAft>
                <a:spcPts val="0"/>
              </a:spcAft>
              <a:buClr>
                <a:schemeClr val="dk1"/>
              </a:buClr>
              <a:buSzPts val="3200"/>
              <a:buFont typeface="Calibri"/>
              <a:buNone/>
            </a:pPr>
            <a:endParaRPr lang="en-US" sz="3300" dirty="0"/>
          </a:p>
          <a:p>
            <a:pPr marR="0" lvl="0" indent="-457200" algn="l" rtl="0">
              <a:lnSpc>
                <a:spcPct val="90000"/>
              </a:lnSpc>
              <a:spcBef>
                <a:spcPts val="0"/>
              </a:spcBef>
              <a:spcAft>
                <a:spcPts val="0"/>
              </a:spcAft>
              <a:buClr>
                <a:schemeClr val="dk1"/>
              </a:buClr>
              <a:buSzPts val="3200"/>
              <a:buFont typeface="Arial" panose="020B0604020202020204" pitchFamily="34" charset="0"/>
              <a:buChar char="•"/>
            </a:pPr>
            <a:r>
              <a:rPr lang="en-US" sz="3300" dirty="0"/>
              <a:t>DACA &amp; TPS: Uncertain Times</a:t>
            </a:r>
            <a:br>
              <a:rPr lang="en-US" sz="3600" b="0" i="0" u="none" strike="noStrike" cap="none" dirty="0">
                <a:solidFill>
                  <a:schemeClr val="dk1"/>
                </a:solidFill>
                <a:latin typeface="Calibri"/>
                <a:ea typeface="Calibri"/>
                <a:cs typeface="Calibri"/>
                <a:sym typeface="Calibri"/>
              </a:rPr>
            </a:br>
            <a:endParaRPr sz="3600" b="0" i="0" u="none" strike="noStrike" cap="none" dirty="0">
              <a:solidFill>
                <a:schemeClr val="dk1"/>
              </a:solidFill>
              <a:latin typeface="Calibri"/>
              <a:ea typeface="Calibri"/>
              <a:cs typeface="Calibri"/>
              <a:sym typeface="Calibri"/>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solidFill>
                  <a:srgbClr val="2E59B0"/>
                </a:solidFill>
                <a:effectLst/>
                <a:ea typeface="Calibri"/>
                <a:cs typeface="Calibri"/>
                <a:sym typeface="Calibri"/>
              </a:rPr>
              <a:t>Questions and Answers</a:t>
            </a:r>
            <a:endParaRPr lang="en-US" dirty="0"/>
          </a:p>
        </p:txBody>
      </p:sp>
      <p:sp>
        <p:nvSpPr>
          <p:cNvPr id="3" name="Subtitle 2"/>
          <p:cNvSpPr>
            <a:spLocks noGrp="1"/>
          </p:cNvSpPr>
          <p:nvPr>
            <p:ph type="subTitle" idx="1"/>
          </p:nvPr>
        </p:nvSpPr>
        <p:spPr>
          <a:xfrm>
            <a:off x="1336586" y="4021307"/>
            <a:ext cx="7043208" cy="461665"/>
          </a:xfrm>
        </p:spPr>
        <p:txBody>
          <a:bodyPr/>
          <a:lstStyle/>
          <a:p>
            <a:pPr lvl="0">
              <a:buClr>
                <a:schemeClr val="dk1"/>
              </a:buClr>
              <a:buSzPts val="3200"/>
            </a:pPr>
            <a:r>
              <a:rPr lang="en-US" dirty="0">
                <a:solidFill>
                  <a:schemeClr val="dk1"/>
                </a:solidFill>
                <a:ea typeface="Calibri"/>
                <a:cs typeface="Calibri"/>
                <a:sym typeface="Calibri"/>
              </a:rPr>
              <a:t>Please remember to complete evaluation:</a:t>
            </a:r>
          </a:p>
          <a:p>
            <a:pPr lvl="0"/>
            <a:r>
              <a:rPr lang="en-US" dirty="0"/>
              <a:t>https://www.surveymonkey.com/r/2X5WK2Q   </a:t>
            </a:r>
          </a:p>
        </p:txBody>
      </p:sp>
    </p:spTree>
    <p:extLst>
      <p:ext uri="{BB962C8B-B14F-4D97-AF65-F5344CB8AC3E}">
        <p14:creationId xmlns:p14="http://schemas.microsoft.com/office/powerpoint/2010/main" val="13374359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574" y="350655"/>
            <a:ext cx="6296754" cy="1523495"/>
          </a:xfrm>
        </p:spPr>
        <p:txBody>
          <a:bodyPr/>
          <a:lstStyle/>
          <a:p>
            <a:r>
              <a:rPr lang="en-US" sz="4400" b="1" dirty="0">
                <a:solidFill>
                  <a:srgbClr val="2E59B0"/>
                </a:solidFill>
                <a:effectLst/>
                <a:ea typeface="Calibri"/>
                <a:cs typeface="Calibri"/>
                <a:sym typeface="Calibri"/>
              </a:rPr>
              <a:t>Humanitarian Relief &amp; Alternatives in the Trump Era</a:t>
            </a:r>
            <a:endParaRPr lang="en-US" sz="4400" b="1" dirty="0">
              <a:solidFill>
                <a:srgbClr val="002060"/>
              </a:solidFill>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59605" y="2535472"/>
            <a:ext cx="8413750" cy="461665"/>
          </a:xfrm>
        </p:spPr>
        <p:txBody>
          <a:bodyPr/>
          <a:lstStyle/>
          <a:p>
            <a:r>
              <a:rPr lang="en-US" b="1" dirty="0"/>
              <a:t>Moderator:  </a:t>
            </a:r>
          </a:p>
          <a:p>
            <a:pPr marL="855663" indent="-390525">
              <a:buFont typeface="Arial" panose="020B0604020202020204" pitchFamily="34" charset="0"/>
              <a:buChar char="•"/>
            </a:pPr>
            <a:r>
              <a:rPr lang="en-US" sz="2800" i="1" dirty="0"/>
              <a:t>Alexandra </a:t>
            </a:r>
            <a:r>
              <a:rPr lang="en-US" sz="2800" i="1" dirty="0" err="1"/>
              <a:t>Peredo</a:t>
            </a:r>
            <a:r>
              <a:rPr lang="en-US" sz="2800" i="1" dirty="0"/>
              <a:t> Carroll, KIND</a:t>
            </a:r>
            <a:br>
              <a:rPr lang="en-US" sz="2800" i="1" dirty="0"/>
            </a:br>
            <a:endParaRPr lang="en-US" sz="2800" i="1" dirty="0"/>
          </a:p>
          <a:p>
            <a:r>
              <a:rPr lang="en-US" b="1" dirty="0"/>
              <a:t>Panelists: </a:t>
            </a:r>
          </a:p>
          <a:p>
            <a:pPr marL="855663" indent="-342900">
              <a:buFont typeface="Arial" panose="020B0604020202020204" pitchFamily="34" charset="0"/>
              <a:buChar char="•"/>
            </a:pPr>
            <a:r>
              <a:rPr lang="en-US" sz="2800" i="1" dirty="0"/>
              <a:t>Kira Gagarin, Gagarin Law</a:t>
            </a:r>
          </a:p>
          <a:p>
            <a:pPr marL="855663" indent="-342900">
              <a:buFont typeface="Arial" panose="020B0604020202020204" pitchFamily="34" charset="0"/>
              <a:buChar char="•"/>
            </a:pPr>
            <a:r>
              <a:rPr lang="en-US" sz="2800" i="1" dirty="0"/>
              <a:t>Nareg Kandilian, Kandilian Vitelli, LLC</a:t>
            </a:r>
          </a:p>
          <a:p>
            <a:pPr marL="512763"/>
            <a:br>
              <a:rPr lang="en-US" sz="2800" i="1"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188067399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758464"/>
            <a:ext cx="8382000" cy="5872377"/>
          </a:xfrm>
        </p:spPr>
        <p:txBody>
          <a:bodyPr/>
          <a:lstStyle/>
          <a:p>
            <a:pPr>
              <a:buFont typeface="Arial" panose="020B0604020202020204" pitchFamily="34" charset="0"/>
              <a:buChar char="•"/>
            </a:pPr>
            <a:r>
              <a:rPr lang="en-US" sz="2800" dirty="0"/>
              <a:t>Special Immigrant Juvenile Status</a:t>
            </a:r>
          </a:p>
          <a:p>
            <a:pPr>
              <a:buFont typeface="Arial" panose="020B0604020202020204" pitchFamily="34" charset="0"/>
              <a:buChar char="•"/>
            </a:pPr>
            <a:r>
              <a:rPr lang="en-US" sz="2800" dirty="0"/>
              <a:t>Is Discretion dead?</a:t>
            </a:r>
          </a:p>
          <a:p>
            <a:pPr lvl="1">
              <a:buFont typeface="Arial" panose="020B0604020202020204" pitchFamily="34" charset="0"/>
              <a:buChar char="•"/>
            </a:pPr>
            <a:r>
              <a:rPr lang="en-US" dirty="0"/>
              <a:t>USCIS, OCC, EOIR, CBP, ICE-ERO</a:t>
            </a:r>
          </a:p>
          <a:p>
            <a:pPr>
              <a:buFont typeface="Arial" panose="020B0604020202020204" pitchFamily="34" charset="0"/>
              <a:buChar char="•"/>
            </a:pPr>
            <a:r>
              <a:rPr lang="en-US" sz="2800" dirty="0"/>
              <a:t>Asylum policy changes</a:t>
            </a:r>
          </a:p>
          <a:p>
            <a:pPr>
              <a:buFont typeface="Arial" panose="020B0604020202020204" pitchFamily="34" charset="0"/>
              <a:buChar char="•"/>
            </a:pPr>
            <a:r>
              <a:rPr lang="en-US" sz="2800" dirty="0"/>
              <a:t>DACA</a:t>
            </a:r>
          </a:p>
          <a:p>
            <a:pPr>
              <a:buFont typeface="Arial" panose="020B0604020202020204" pitchFamily="34" charset="0"/>
              <a:buChar char="•"/>
            </a:pPr>
            <a:r>
              <a:rPr lang="en-US" sz="2800" dirty="0"/>
              <a:t>TPS</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Title 5">
            <a:extLst>
              <a:ext uri="{FF2B5EF4-FFF2-40B4-BE49-F238E27FC236}">
                <a16:creationId xmlns:a16="http://schemas.microsoft.com/office/drawing/2014/main" id="{F044D82F-9901-4741-BCB8-894A3E070640}"/>
              </a:ext>
            </a:extLst>
          </p:cNvPr>
          <p:cNvSpPr>
            <a:spLocks noGrp="1"/>
          </p:cNvSpPr>
          <p:nvPr>
            <p:ph type="title"/>
          </p:nvPr>
        </p:nvSpPr>
        <p:spPr>
          <a:xfrm>
            <a:off x="990600" y="457200"/>
            <a:ext cx="2699368" cy="664797"/>
          </a:xfrm>
        </p:spPr>
        <p:txBody>
          <a:bodyPr/>
          <a:lstStyle/>
          <a:p>
            <a:r>
              <a:rPr lang="en-US" b="1" dirty="0">
                <a:solidFill>
                  <a:srgbClr val="2E59B0"/>
                </a:solidFill>
                <a:effectLst/>
                <a:sym typeface="Calibri"/>
              </a:rPr>
              <a:t>Agenda</a:t>
            </a:r>
            <a:endParaRPr lang="en-US" dirty="0">
              <a:solidFill>
                <a:srgbClr val="0070C0"/>
              </a:solidFill>
              <a:effectLst/>
            </a:endParaRPr>
          </a:p>
        </p:txBody>
      </p:sp>
    </p:spTree>
    <p:extLst>
      <p:ext uri="{BB962C8B-B14F-4D97-AF65-F5344CB8AC3E}">
        <p14:creationId xmlns:p14="http://schemas.microsoft.com/office/powerpoint/2010/main" val="332363474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3" name="Title 2"/>
          <p:cNvSpPr>
            <a:spLocks noGrp="1"/>
          </p:cNvSpPr>
          <p:nvPr>
            <p:ph type="title"/>
          </p:nvPr>
        </p:nvSpPr>
        <p:spPr>
          <a:xfrm>
            <a:off x="381000" y="465618"/>
            <a:ext cx="6705601" cy="553998"/>
          </a:xfrm>
        </p:spPr>
        <p:txBody>
          <a:bodyPr/>
          <a:lstStyle/>
          <a:p>
            <a:r>
              <a:rPr lang="en-US" sz="3600" b="1" dirty="0">
                <a:solidFill>
                  <a:srgbClr val="2E59B0"/>
                </a:solidFill>
                <a:effectLst/>
                <a:sym typeface="Calibri"/>
              </a:rPr>
              <a:t>Special Immigrant Juvenile Status</a:t>
            </a:r>
            <a:endParaRPr lang="en-US" sz="3600" b="1" dirty="0">
              <a:solidFill>
                <a:srgbClr val="002060"/>
              </a:solidFill>
              <a:latin typeface="+mn-lt"/>
            </a:endParaRPr>
          </a:p>
        </p:txBody>
      </p:sp>
      <p:sp>
        <p:nvSpPr>
          <p:cNvPr id="4" name="Text Placeholder 3"/>
          <p:cNvSpPr>
            <a:spLocks noGrp="1"/>
          </p:cNvSpPr>
          <p:nvPr>
            <p:ph type="body" sz="quarter" idx="10"/>
          </p:nvPr>
        </p:nvSpPr>
        <p:spPr>
          <a:xfrm>
            <a:off x="381000" y="1567649"/>
            <a:ext cx="8382000" cy="4487382"/>
          </a:xfrm>
        </p:spPr>
        <p:txBody>
          <a:bodyPr/>
          <a:lstStyle/>
          <a:p>
            <a:pPr>
              <a:buFont typeface="Arial" panose="020B0604020202020204" pitchFamily="34" charset="0"/>
              <a:buChar char="•"/>
            </a:pPr>
            <a:r>
              <a:rPr lang="en-US" dirty="0"/>
              <a:t>Revisiting the USCIS Policy Manual</a:t>
            </a:r>
          </a:p>
          <a:p>
            <a:pPr lvl="1">
              <a:buFont typeface="Arial" panose="020B0604020202020204" pitchFamily="34" charset="0"/>
              <a:buChar char="•"/>
            </a:pPr>
            <a:r>
              <a:rPr lang="en-US" sz="2400" dirty="0">
                <a:solidFill>
                  <a:schemeClr val="tx1"/>
                </a:solidFill>
                <a:hlinkClick r:id="rId3"/>
              </a:rPr>
              <a:t>https://www.uscis.gov/policymanual/HTML/PolicyManual-Volume6-PartJ.html</a:t>
            </a:r>
            <a:endParaRPr lang="en-US" sz="2400" dirty="0">
              <a:solidFill>
                <a:schemeClr val="tx1"/>
              </a:solidFill>
            </a:endParaRPr>
          </a:p>
          <a:p>
            <a:pPr lvl="1">
              <a:buFont typeface="Arial" panose="020B0604020202020204" pitchFamily="34" charset="0"/>
              <a:buChar char="•"/>
            </a:pPr>
            <a:endParaRPr lang="en-US" dirty="0"/>
          </a:p>
          <a:p>
            <a:pPr>
              <a:buFont typeface="Arial" panose="020B0604020202020204" pitchFamily="34" charset="0"/>
              <a:buChar char="•"/>
            </a:pPr>
            <a:r>
              <a:rPr lang="en-US" dirty="0"/>
              <a:t>Centralization vs. Local Adjudication</a:t>
            </a:r>
          </a:p>
          <a:p>
            <a:pPr>
              <a:buFont typeface="Arial" panose="020B0604020202020204" pitchFamily="34" charset="0"/>
              <a:buChar char="•"/>
            </a:pPr>
            <a:endParaRPr lang="en-US" dirty="0"/>
          </a:p>
          <a:p>
            <a:pPr>
              <a:buFont typeface="Arial" panose="020B0604020202020204" pitchFamily="34" charset="0"/>
              <a:buChar char="•"/>
            </a:pPr>
            <a:r>
              <a:rPr lang="en-US" dirty="0"/>
              <a:t>Predicate Orders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428878369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729"/>
            <a:ext cx="6705600" cy="553998"/>
          </a:xfrm>
        </p:spPr>
        <p:txBody>
          <a:bodyPr/>
          <a:lstStyle/>
          <a:p>
            <a:r>
              <a:rPr lang="en-US" sz="3600" b="1" dirty="0">
                <a:solidFill>
                  <a:srgbClr val="2E59B0"/>
                </a:solidFill>
                <a:effectLst/>
                <a:sym typeface="Calibri"/>
              </a:rPr>
              <a:t>Special Immigrant Juvenile Status</a:t>
            </a:r>
            <a:endParaRPr lang="en-US" sz="3600" dirty="0"/>
          </a:p>
        </p:txBody>
      </p:sp>
      <p:sp>
        <p:nvSpPr>
          <p:cNvPr id="3" name="Text Placeholder 2"/>
          <p:cNvSpPr>
            <a:spLocks noGrp="1"/>
          </p:cNvSpPr>
          <p:nvPr>
            <p:ph type="body" sz="quarter" idx="10"/>
          </p:nvPr>
        </p:nvSpPr>
        <p:spPr>
          <a:xfrm>
            <a:off x="457200" y="1756475"/>
            <a:ext cx="8382000" cy="3625608"/>
          </a:xfrm>
        </p:spPr>
        <p:txBody>
          <a:bodyPr/>
          <a:lstStyle/>
          <a:p>
            <a:pPr>
              <a:buFont typeface="Arial" panose="020B0604020202020204" pitchFamily="34" charset="0"/>
              <a:buChar char="•"/>
            </a:pPr>
            <a:r>
              <a:rPr lang="en-US" dirty="0"/>
              <a:t>Equity Cases in Massachusetts</a:t>
            </a:r>
          </a:p>
          <a:p>
            <a:pPr>
              <a:buFont typeface="Arial" panose="020B0604020202020204" pitchFamily="34" charset="0"/>
              <a:buChar char="•"/>
            </a:pPr>
            <a:endParaRPr lang="en-US" dirty="0"/>
          </a:p>
          <a:p>
            <a:pPr>
              <a:buFont typeface="Arial" panose="020B0604020202020204" pitchFamily="34" charset="0"/>
              <a:buChar char="•"/>
            </a:pPr>
            <a:r>
              <a:rPr lang="en-US" dirty="0"/>
              <a:t>RFEs, NOIDs, and Denials</a:t>
            </a:r>
          </a:p>
          <a:p>
            <a:pPr lvl="1">
              <a:buFont typeface="Arial" panose="020B0604020202020204" pitchFamily="34" charset="0"/>
              <a:buChar char="•"/>
            </a:pPr>
            <a:r>
              <a:rPr lang="en-US" dirty="0"/>
              <a:t>AAO Appeals</a:t>
            </a:r>
          </a:p>
          <a:p>
            <a:pPr>
              <a:buFont typeface="Arial" panose="020B0604020202020204" pitchFamily="34" charset="0"/>
              <a:buChar char="•"/>
            </a:pPr>
            <a:endParaRPr lang="en-US" dirty="0"/>
          </a:p>
          <a:p>
            <a:pPr>
              <a:buFont typeface="Arial" panose="020B0604020202020204" pitchFamily="34" charset="0"/>
              <a:buChar char="•"/>
            </a:pPr>
            <a:r>
              <a:rPr lang="en-US" dirty="0"/>
              <a:t>Legislative Updates</a:t>
            </a:r>
          </a:p>
          <a:p>
            <a:pPr>
              <a:buFont typeface="Arial" panose="020B0604020202020204" pitchFamily="34" charset="0"/>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93303081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676400"/>
            <a:ext cx="8382000" cy="4641271"/>
          </a:xfrm>
        </p:spPr>
        <p:txBody>
          <a:bodyPr/>
          <a:lstStyle/>
          <a:p>
            <a:pPr>
              <a:buFont typeface="Arial" panose="020B0604020202020204" pitchFamily="34" charset="0"/>
              <a:buChar char="•"/>
            </a:pPr>
            <a:r>
              <a:rPr lang="en-US" b="1" u="sng" dirty="0" err="1"/>
              <a:t>Eccleston</a:t>
            </a:r>
            <a:r>
              <a:rPr lang="en-US" b="1" u="sng" dirty="0"/>
              <a:t> v. </a:t>
            </a:r>
            <a:r>
              <a:rPr lang="en-US" b="1" u="sng" dirty="0" err="1"/>
              <a:t>Bankosky</a:t>
            </a:r>
            <a:r>
              <a:rPr lang="en-US" b="1" dirty="0"/>
              <a:t>, 438 Mass. 428 (2003)</a:t>
            </a:r>
          </a:p>
          <a:p>
            <a:pPr lvl="1">
              <a:buFont typeface="Arial" panose="020B0604020202020204" pitchFamily="34" charset="0"/>
              <a:buChar char="•"/>
            </a:pPr>
            <a:r>
              <a:rPr lang="en-US" sz="2400" dirty="0">
                <a:hlinkClick r:id="rId2"/>
              </a:rPr>
              <a:t>http://masscases.com/cases/sjc/438/438mass428.html</a:t>
            </a:r>
            <a:endParaRPr lang="en-US" sz="2400" dirty="0"/>
          </a:p>
          <a:p>
            <a:pPr lvl="1">
              <a:buFont typeface="Arial" panose="020B0604020202020204" pitchFamily="34" charset="0"/>
              <a:buChar char="•"/>
            </a:pPr>
            <a:endParaRPr lang="en-US" dirty="0"/>
          </a:p>
          <a:p>
            <a:pPr>
              <a:buFont typeface="Arial" panose="020B0604020202020204" pitchFamily="34" charset="0"/>
              <a:buChar char="•"/>
            </a:pPr>
            <a:r>
              <a:rPr lang="en-US" b="1" u="sng" dirty="0" err="1"/>
              <a:t>Recinos</a:t>
            </a:r>
            <a:r>
              <a:rPr lang="en-US" b="1" u="sng" dirty="0"/>
              <a:t> v. Escobar</a:t>
            </a:r>
            <a:r>
              <a:rPr lang="en-US" b="1" dirty="0"/>
              <a:t>, 473 Mass. 734 (2016)</a:t>
            </a:r>
          </a:p>
          <a:p>
            <a:pPr lvl="1">
              <a:buFont typeface="Arial" panose="020B0604020202020204" pitchFamily="34" charset="0"/>
              <a:buChar char="•"/>
            </a:pPr>
            <a:r>
              <a:rPr lang="en-US" sz="2400" dirty="0">
                <a:hlinkClick r:id="rId3"/>
              </a:rPr>
              <a:t>http://masscases.com/cases/sjc/473/473mass734.html</a:t>
            </a:r>
            <a:endParaRPr lang="en-US" sz="2400" dirty="0"/>
          </a:p>
          <a:p>
            <a:pPr lvl="1">
              <a:buFont typeface="Arial" panose="020B0604020202020204" pitchFamily="34" charset="0"/>
              <a:buChar char="•"/>
            </a:pPr>
            <a:endParaRPr lang="en-US" dirty="0"/>
          </a:p>
          <a:p>
            <a:pPr>
              <a:buFont typeface="Arial" panose="020B0604020202020204" pitchFamily="34" charset="0"/>
              <a:buChar char="•"/>
            </a:pPr>
            <a:r>
              <a:rPr lang="en-US" b="1" u="sng" dirty="0"/>
              <a:t>Guardianship of </a:t>
            </a:r>
            <a:r>
              <a:rPr lang="en-US" b="1" u="sng" dirty="0" err="1"/>
              <a:t>Penate</a:t>
            </a:r>
            <a:r>
              <a:rPr lang="en-US" b="1" dirty="0"/>
              <a:t>, 477 Mass. 268 (2017)</a:t>
            </a:r>
          </a:p>
          <a:p>
            <a:pPr lvl="1">
              <a:buFont typeface="Arial" panose="020B0604020202020204" pitchFamily="34" charset="0"/>
              <a:buChar char="•"/>
            </a:pPr>
            <a:r>
              <a:rPr lang="en-US" sz="2400" dirty="0">
                <a:hlinkClick r:id="rId4"/>
              </a:rPr>
              <a:t>http://masscases.com/cases/sjc/477/477mass268.html</a:t>
            </a:r>
            <a:endParaRPr lang="en-US" sz="2400" dirty="0"/>
          </a:p>
          <a:p>
            <a:pPr lvl="1">
              <a:buFont typeface="Arial" panose="020B0604020202020204" pitchFamily="34" charset="0"/>
              <a:buChar char="•"/>
            </a:pPr>
            <a:endParaRPr lang="en-US" sz="2400" dirty="0"/>
          </a:p>
          <a:p>
            <a:pPr>
              <a:buFont typeface="Arial" panose="020B0604020202020204" pitchFamily="34" charset="0"/>
              <a:buChar char="•"/>
            </a:pPr>
            <a:endParaRPr lang="en-US" dirty="0"/>
          </a:p>
        </p:txBody>
      </p:sp>
      <p:sp>
        <p:nvSpPr>
          <p:cNvPr id="4" name="Title 2"/>
          <p:cNvSpPr>
            <a:spLocks noGrp="1"/>
          </p:cNvSpPr>
          <p:nvPr>
            <p:ph type="title"/>
          </p:nvPr>
        </p:nvSpPr>
        <p:spPr>
          <a:xfrm>
            <a:off x="381000" y="230188"/>
            <a:ext cx="8382000" cy="553998"/>
          </a:xfrm>
        </p:spPr>
        <p:txBody>
          <a:bodyPr/>
          <a:lstStyle/>
          <a:p>
            <a:r>
              <a:rPr lang="en-US" sz="3600" b="1" dirty="0">
                <a:solidFill>
                  <a:srgbClr val="2E59B0"/>
                </a:solidFill>
                <a:effectLst/>
                <a:sym typeface="Calibri"/>
              </a:rPr>
              <a:t>Special Immigrant Juvenile Status</a:t>
            </a:r>
            <a:endParaRPr lang="en-US" sz="3600" b="1" dirty="0">
              <a:solidFill>
                <a:srgbClr val="002060"/>
              </a:solidFill>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78216617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b="1" dirty="0">
                <a:solidFill>
                  <a:srgbClr val="2E59B0"/>
                </a:solidFill>
                <a:effectLst/>
                <a:sym typeface="Calibri"/>
              </a:rPr>
              <a:t>Is Discretion Dead?</a:t>
            </a:r>
            <a:endParaRPr lang="en-US" b="1" dirty="0">
              <a:solidFill>
                <a:srgbClr val="002060"/>
              </a:solidFill>
            </a:endParaRPr>
          </a:p>
        </p:txBody>
      </p:sp>
      <p:sp>
        <p:nvSpPr>
          <p:cNvPr id="3" name="Text Placeholder 2"/>
          <p:cNvSpPr>
            <a:spLocks noGrp="1"/>
          </p:cNvSpPr>
          <p:nvPr>
            <p:ph type="body" sz="quarter" idx="10"/>
          </p:nvPr>
        </p:nvSpPr>
        <p:spPr>
          <a:xfrm>
            <a:off x="400878" y="1295400"/>
            <a:ext cx="8077200" cy="5084469"/>
          </a:xfrm>
        </p:spPr>
        <p:txBody>
          <a:bodyPr/>
          <a:lstStyle/>
          <a:p>
            <a:pPr>
              <a:buFont typeface="Arial" panose="020B0604020202020204" pitchFamily="34" charset="0"/>
              <a:buChar char="•"/>
            </a:pPr>
            <a:r>
              <a:rPr lang="en-US" sz="3600" dirty="0"/>
              <a:t>USCIS</a:t>
            </a:r>
          </a:p>
          <a:p>
            <a:pPr lvl="1">
              <a:buFont typeface="Arial" panose="020B0604020202020204" pitchFamily="34" charset="0"/>
              <a:buChar char="•"/>
            </a:pPr>
            <a:r>
              <a:rPr lang="en-US" sz="3200" dirty="0"/>
              <a:t>NTA</a:t>
            </a:r>
          </a:p>
          <a:p>
            <a:pPr lvl="1">
              <a:buFont typeface="Arial" panose="020B0604020202020204" pitchFamily="34" charset="0"/>
              <a:buChar char="•"/>
            </a:pPr>
            <a:r>
              <a:rPr lang="en-US" sz="3200" dirty="0"/>
              <a:t>Detention</a:t>
            </a:r>
          </a:p>
          <a:p>
            <a:pPr lvl="1">
              <a:buFont typeface="Arial" panose="020B0604020202020204" pitchFamily="34" charset="0"/>
              <a:buChar char="•"/>
            </a:pPr>
            <a:r>
              <a:rPr lang="en-US" sz="3200" dirty="0"/>
              <a:t>Motions to reopen</a:t>
            </a:r>
          </a:p>
          <a:p>
            <a:pPr lvl="1">
              <a:buFont typeface="Arial" panose="020B0604020202020204" pitchFamily="34" charset="0"/>
              <a:buChar char="•"/>
            </a:pPr>
            <a:endParaRPr lang="en-US" sz="3200" dirty="0">
              <a:hlinkClick r:id="rId2"/>
            </a:endParaRPr>
          </a:p>
          <a:p>
            <a:pPr>
              <a:buFont typeface="Arial" panose="020B0604020202020204" pitchFamily="34" charset="0"/>
              <a:buChar char="•"/>
            </a:pPr>
            <a:r>
              <a:rPr lang="en-US" sz="2800" dirty="0">
                <a:hlinkClick r:id="rId2"/>
              </a:rPr>
              <a:t>https://www.uscis.gov/policymanual/HTML/PolicyManual-Volume7-PartA-Chapter9.html</a:t>
            </a:r>
            <a:endParaRPr lang="en-US" sz="2800"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236207845"/>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E59B0"/>
                </a:solidFill>
                <a:effectLst/>
                <a:sym typeface="Calibri"/>
              </a:rPr>
              <a:t>Is Discretion Dead?</a:t>
            </a:r>
            <a:endParaRPr lang="en-US" b="1" dirty="0">
              <a:solidFill>
                <a:srgbClr val="002060"/>
              </a:solidFill>
            </a:endParaRPr>
          </a:p>
        </p:txBody>
      </p:sp>
      <p:sp>
        <p:nvSpPr>
          <p:cNvPr id="3" name="Text Placeholder 2"/>
          <p:cNvSpPr>
            <a:spLocks noGrp="1"/>
          </p:cNvSpPr>
          <p:nvPr>
            <p:ph type="body" sz="quarter" idx="10"/>
          </p:nvPr>
        </p:nvSpPr>
        <p:spPr>
          <a:xfrm>
            <a:off x="381000" y="1371600"/>
            <a:ext cx="8382000" cy="5102935"/>
          </a:xfrm>
        </p:spPr>
        <p:txBody>
          <a:bodyPr/>
          <a:lstStyle/>
          <a:p>
            <a:pPr>
              <a:buFont typeface="Arial" panose="020B0604020202020204" pitchFamily="34" charset="0"/>
              <a:buChar char="•"/>
            </a:pPr>
            <a:r>
              <a:rPr lang="en-US" sz="3600" dirty="0"/>
              <a:t>OCC</a:t>
            </a:r>
          </a:p>
          <a:p>
            <a:pPr lvl="1">
              <a:buFont typeface="Arial" panose="020B0604020202020204" pitchFamily="34" charset="0"/>
              <a:buChar char="•"/>
            </a:pPr>
            <a:r>
              <a:rPr lang="en-US" sz="3200" dirty="0"/>
              <a:t>Prosecutorial Discretion</a:t>
            </a:r>
          </a:p>
          <a:p>
            <a:pPr lvl="1">
              <a:buFont typeface="Arial" panose="020B0604020202020204" pitchFamily="34" charset="0"/>
              <a:buChar char="•"/>
            </a:pPr>
            <a:r>
              <a:rPr lang="en-US" sz="3200" dirty="0"/>
              <a:t>I-601A</a:t>
            </a:r>
          </a:p>
          <a:p>
            <a:pPr lvl="1">
              <a:buFont typeface="Arial" panose="020B0604020202020204" pitchFamily="34" charset="0"/>
              <a:buChar char="•"/>
            </a:pPr>
            <a:r>
              <a:rPr lang="en-US" sz="3200" dirty="0"/>
              <a:t>Joint Motions </a:t>
            </a:r>
          </a:p>
          <a:p>
            <a:pPr lvl="1">
              <a:buFont typeface="Arial" panose="020B0604020202020204" pitchFamily="34" charset="0"/>
              <a:buChar char="•"/>
            </a:pPr>
            <a:endParaRPr lang="en-US" sz="3200" dirty="0"/>
          </a:p>
          <a:p>
            <a:pPr>
              <a:buFont typeface="Arial" panose="020B0604020202020204" pitchFamily="34" charset="0"/>
              <a:buChar char="•"/>
            </a:pPr>
            <a:r>
              <a:rPr lang="en-US" sz="3600" dirty="0"/>
              <a:t>Administrative Closure</a:t>
            </a:r>
          </a:p>
          <a:p>
            <a:pPr lvl="1">
              <a:buFont typeface="Arial" panose="020B0604020202020204" pitchFamily="34" charset="0"/>
              <a:buChar char="•"/>
            </a:pPr>
            <a:r>
              <a:rPr lang="en-US" u="sng" dirty="0"/>
              <a:t>Matter of Castro-Tum</a:t>
            </a:r>
            <a:r>
              <a:rPr lang="en-US" dirty="0"/>
              <a:t>, 27 I&amp;N Dec. 187(A.G. 2018)</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48622169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E59B0"/>
                </a:solidFill>
                <a:effectLst/>
                <a:sym typeface="Calibri"/>
              </a:rPr>
              <a:t>Is Discretion Dead?</a:t>
            </a:r>
            <a:endParaRPr lang="en-US" dirty="0"/>
          </a:p>
        </p:txBody>
      </p:sp>
      <p:sp>
        <p:nvSpPr>
          <p:cNvPr id="3" name="Text Placeholder 2"/>
          <p:cNvSpPr>
            <a:spLocks noGrp="1"/>
          </p:cNvSpPr>
          <p:nvPr>
            <p:ph type="body" sz="quarter" idx="10"/>
          </p:nvPr>
        </p:nvSpPr>
        <p:spPr>
          <a:xfrm>
            <a:off x="381000" y="1411552"/>
            <a:ext cx="8382000" cy="3071610"/>
          </a:xfrm>
        </p:spPr>
        <p:txBody>
          <a:bodyPr/>
          <a:lstStyle/>
          <a:p>
            <a:pPr>
              <a:buFont typeface="Arial" panose="020B0604020202020204" pitchFamily="34" charset="0"/>
              <a:buChar char="•"/>
            </a:pPr>
            <a:r>
              <a:rPr lang="en-US" sz="3600" dirty="0"/>
              <a:t>EOIR</a:t>
            </a:r>
          </a:p>
          <a:p>
            <a:pPr lvl="1">
              <a:buFont typeface="Arial" panose="020B0604020202020204" pitchFamily="34" charset="0"/>
              <a:buChar char="•"/>
            </a:pPr>
            <a:r>
              <a:rPr lang="en-US" sz="3200" dirty="0"/>
              <a:t>Continuances</a:t>
            </a:r>
          </a:p>
          <a:p>
            <a:pPr lvl="1">
              <a:buFont typeface="Arial" panose="020B0604020202020204" pitchFamily="34" charset="0"/>
              <a:buChar char="•"/>
            </a:pPr>
            <a:r>
              <a:rPr lang="en-US" sz="3200" dirty="0"/>
              <a:t>Detained Cases</a:t>
            </a:r>
          </a:p>
          <a:p>
            <a:pPr lvl="1">
              <a:buFont typeface="Arial" panose="020B0604020202020204" pitchFamily="34" charset="0"/>
              <a:buChar char="•"/>
            </a:pPr>
            <a:r>
              <a:rPr lang="en-US" sz="3200" dirty="0"/>
              <a:t>Case completion deadlines</a:t>
            </a:r>
          </a:p>
          <a:p>
            <a:pPr lvl="2">
              <a:buFont typeface="Arial" panose="020B0604020202020204" pitchFamily="34" charset="0"/>
              <a:buChar char="•"/>
            </a:pPr>
            <a:r>
              <a:rPr lang="en-US" u="sng" dirty="0">
                <a:hlinkClick r:id="rId2"/>
              </a:rPr>
              <a:t>https://www.justice.gov/eoir/file/oppm17-01/download</a:t>
            </a:r>
            <a:endParaRPr lang="en-US" dirty="0"/>
          </a:p>
          <a:p>
            <a:pPr>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61107079"/>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b="1" dirty="0">
                <a:solidFill>
                  <a:srgbClr val="2E59B0"/>
                </a:solidFill>
                <a:effectLst/>
                <a:sym typeface="Calibri"/>
              </a:rPr>
              <a:t>Is Discretion Dead?</a:t>
            </a:r>
            <a:endParaRPr lang="en-US" b="1" dirty="0">
              <a:solidFill>
                <a:srgbClr val="002060"/>
              </a:solidFill>
            </a:endParaRPr>
          </a:p>
        </p:txBody>
      </p:sp>
      <p:sp>
        <p:nvSpPr>
          <p:cNvPr id="3" name="Text Placeholder 2"/>
          <p:cNvSpPr>
            <a:spLocks noGrp="1"/>
          </p:cNvSpPr>
          <p:nvPr>
            <p:ph type="body" sz="quarter" idx="10"/>
          </p:nvPr>
        </p:nvSpPr>
        <p:spPr>
          <a:xfrm>
            <a:off x="381000" y="1411552"/>
            <a:ext cx="8382000" cy="3071610"/>
          </a:xfrm>
        </p:spPr>
        <p:txBody>
          <a:bodyPr/>
          <a:lstStyle/>
          <a:p>
            <a:pPr>
              <a:buFont typeface="Arial" panose="020B0604020202020204" pitchFamily="34" charset="0"/>
              <a:buChar char="•"/>
            </a:pPr>
            <a:r>
              <a:rPr lang="en-US" sz="3600" dirty="0"/>
              <a:t>CBP</a:t>
            </a:r>
          </a:p>
          <a:p>
            <a:pPr lvl="1">
              <a:buFont typeface="Arial" panose="020B0604020202020204" pitchFamily="34" charset="0"/>
              <a:buChar char="•"/>
            </a:pPr>
            <a:r>
              <a:rPr lang="en-US" sz="3200" dirty="0"/>
              <a:t>Advance Parole</a:t>
            </a:r>
          </a:p>
          <a:p>
            <a:pPr lvl="1">
              <a:buFont typeface="Arial" panose="020B0604020202020204" pitchFamily="34" charset="0"/>
              <a:buChar char="•"/>
            </a:pPr>
            <a:r>
              <a:rPr lang="en-US" sz="3200" dirty="0"/>
              <a:t>Arriving Aliens</a:t>
            </a:r>
          </a:p>
          <a:p>
            <a:pPr lvl="2">
              <a:buFont typeface="Arial" panose="020B0604020202020204" pitchFamily="34" charset="0"/>
              <a:buChar char="•"/>
            </a:pPr>
            <a:r>
              <a:rPr lang="en-US" sz="2800" dirty="0"/>
              <a:t>CFIs</a:t>
            </a:r>
          </a:p>
          <a:p>
            <a:pPr lvl="1">
              <a:buFont typeface="Arial" panose="020B0604020202020204" pitchFamily="34" charset="0"/>
              <a:buChar char="•"/>
            </a:pPr>
            <a:r>
              <a:rPr lang="en-US" sz="3200" dirty="0"/>
              <a:t>Admissibility Issues</a:t>
            </a:r>
          </a:p>
          <a:p>
            <a:pPr lvl="1">
              <a:buFont typeface="Arial" panose="020B0604020202020204" pitchFamily="34" charset="0"/>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37591890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530087" y="214507"/>
            <a:ext cx="7681913" cy="1143000"/>
          </a:xfrm>
          <a:prstGeom prst="rect">
            <a:avLst/>
          </a:prstGeom>
          <a:noFill/>
          <a:ln>
            <a:noFill/>
          </a:ln>
        </p:spPr>
        <p:txBody>
          <a:bodyPr spcFirstLastPara="1" wrap="square" lIns="0" tIns="0" rIns="0" bIns="0" anchor="t" anchorCtr="0">
            <a:noAutofit/>
          </a:bodyPr>
          <a:lstStyle/>
          <a:p>
            <a:pPr lvl="0" algn="ctr">
              <a:buClr>
                <a:schemeClr val="dk1"/>
              </a:buClr>
            </a:pPr>
            <a:r>
              <a:rPr lang="en-US" sz="4600" b="1" dirty="0"/>
              <a:t>Catch 22: Prior Orders </a:t>
            </a:r>
            <a:br>
              <a:rPr lang="en-US" sz="4600" b="1" dirty="0"/>
            </a:br>
            <a:r>
              <a:rPr lang="en-US" sz="4600" b="1" dirty="0"/>
              <a:t>and Upcoming Hearings</a:t>
            </a:r>
            <a:endParaRPr sz="4600" dirty="0"/>
          </a:p>
        </p:txBody>
      </p:sp>
      <p:sp>
        <p:nvSpPr>
          <p:cNvPr id="74" name="Shape 74"/>
          <p:cNvSpPr txBox="1">
            <a:spLocks noGrp="1"/>
          </p:cNvSpPr>
          <p:nvPr>
            <p:ph type="subTitle" idx="1"/>
          </p:nvPr>
        </p:nvSpPr>
        <p:spPr>
          <a:xfrm>
            <a:off x="357809" y="2181613"/>
            <a:ext cx="8582550" cy="2469899"/>
          </a:xfrm>
          <a:prstGeom prst="rect">
            <a:avLst/>
          </a:prstGeom>
          <a:noFill/>
          <a:ln>
            <a:noFill/>
          </a:ln>
        </p:spPr>
        <p:txBody>
          <a:bodyPr spcFirstLastPara="1" wrap="square" lIns="0" tIns="0" rIns="0" bIns="0" anchor="t" anchorCtr="0">
            <a:noAutofit/>
          </a:bodyPr>
          <a:lstStyle/>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i="1" dirty="0">
                <a:solidFill>
                  <a:schemeClr val="tx1"/>
                </a:solidFill>
              </a:rPr>
              <a:t>Commonwealth v. Lunn, </a:t>
            </a:r>
            <a:r>
              <a:rPr lang="en-US" sz="4000" dirty="0">
                <a:solidFill>
                  <a:schemeClr val="tx1"/>
                </a:solidFill>
              </a:rPr>
              <a:t>477 Mass. 517</a:t>
            </a:r>
            <a:endParaRPr lang="en-US" sz="4000" i="1" dirty="0">
              <a:solidFill>
                <a:schemeClr val="tx1"/>
              </a:solidFill>
            </a:endParaRPr>
          </a:p>
          <a:p>
            <a:pPr marL="571500" marR="0" lvl="0" indent="-571500" algn="l" rtl="0">
              <a:lnSpc>
                <a:spcPct val="90000"/>
              </a:lnSpc>
              <a:spcBef>
                <a:spcPts val="0"/>
              </a:spcBef>
              <a:spcAft>
                <a:spcPts val="0"/>
              </a:spcAft>
              <a:buClrTx/>
              <a:buFont typeface="Arial" panose="020B0604020202020204" pitchFamily="34" charset="0"/>
              <a:buChar char="•"/>
            </a:pPr>
            <a:endParaRPr sz="4000" dirty="0">
              <a:solidFill>
                <a:schemeClr val="tx1"/>
              </a:solidFill>
            </a:endParaRPr>
          </a:p>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Prior orders and USCIS interviews</a:t>
            </a:r>
            <a:endParaRPr sz="4000" dirty="0">
              <a:solidFill>
                <a:schemeClr val="tx1"/>
              </a:solidFill>
            </a:endParaRPr>
          </a:p>
          <a:p>
            <a:pPr marL="571500" marR="0" lvl="0" indent="-571500" algn="l" rtl="0">
              <a:lnSpc>
                <a:spcPct val="90000"/>
              </a:lnSpc>
              <a:spcBef>
                <a:spcPts val="0"/>
              </a:spcBef>
              <a:spcAft>
                <a:spcPts val="0"/>
              </a:spcAft>
              <a:buClrTx/>
              <a:buFont typeface="Arial" panose="020B0604020202020204" pitchFamily="34" charset="0"/>
              <a:buChar char="•"/>
            </a:pPr>
            <a:endParaRPr sz="4000" dirty="0">
              <a:solidFill>
                <a:schemeClr val="tx1"/>
              </a:solidFill>
            </a:endParaRPr>
          </a:p>
          <a:p>
            <a:pPr marR="0" lvl="0" indent="-457200" algn="l" rtl="0">
              <a:lnSpc>
                <a:spcPct val="90000"/>
              </a:lnSpc>
              <a:spcBef>
                <a:spcPts val="0"/>
              </a:spcBef>
              <a:spcAft>
                <a:spcPts val="0"/>
              </a:spcAft>
              <a:buClrTx/>
              <a:buFont typeface="Arial" panose="020B0604020202020204" pitchFamily="34" charset="0"/>
              <a:buChar char="•"/>
            </a:pPr>
            <a:endParaRPr dirty="0">
              <a:solidFill>
                <a:schemeClr val="tx1"/>
              </a:solidFill>
            </a:endParaRPr>
          </a:p>
        </p:txBody>
      </p:sp>
      <p:pic>
        <p:nvPicPr>
          <p:cNvPr id="75" name="Shape 75"/>
          <p:cNvPicPr preferRelativeResize="0"/>
          <p:nvPr/>
        </p:nvPicPr>
        <p:blipFill rotWithShape="1">
          <a:blip r:embed="rId3">
            <a:alphaModFix/>
          </a:blip>
          <a:srcRect/>
          <a:stretch/>
        </p:blipFill>
        <p:spPr>
          <a:xfrm>
            <a:off x="6891807" y="163055"/>
            <a:ext cx="2048552" cy="1513345"/>
          </a:xfrm>
          <a:prstGeom prst="rect">
            <a:avLst/>
          </a:prstGeom>
          <a:noFill/>
          <a:ln>
            <a:noFill/>
          </a:ln>
        </p:spPr>
      </p:pic>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b="1" dirty="0">
                <a:solidFill>
                  <a:srgbClr val="2E59B0"/>
                </a:solidFill>
                <a:effectLst/>
                <a:sym typeface="Calibri"/>
              </a:rPr>
              <a:t>Asylum Policy Changes</a:t>
            </a:r>
            <a:endParaRPr lang="en-US" dirty="0"/>
          </a:p>
        </p:txBody>
      </p:sp>
      <p:sp>
        <p:nvSpPr>
          <p:cNvPr id="3" name="Text Placeholder 2"/>
          <p:cNvSpPr>
            <a:spLocks noGrp="1"/>
          </p:cNvSpPr>
          <p:nvPr>
            <p:ph type="body" sz="quarter" idx="10"/>
          </p:nvPr>
        </p:nvSpPr>
        <p:spPr>
          <a:xfrm>
            <a:off x="381000" y="1411552"/>
            <a:ext cx="8382000" cy="3884140"/>
          </a:xfrm>
        </p:spPr>
        <p:txBody>
          <a:bodyPr/>
          <a:lstStyle/>
          <a:p>
            <a:pPr>
              <a:buFont typeface="Arial" panose="020B0604020202020204" pitchFamily="34" charset="0"/>
              <a:buChar char="•"/>
            </a:pPr>
            <a:r>
              <a:rPr lang="en-US" sz="3600" dirty="0"/>
              <a:t>Last in, First out</a:t>
            </a:r>
          </a:p>
          <a:p>
            <a:pPr lvl="1">
              <a:buFont typeface="Arial" panose="020B0604020202020204" pitchFamily="34" charset="0"/>
              <a:buChar char="•"/>
            </a:pPr>
            <a:r>
              <a:rPr lang="en-US" sz="3200" dirty="0"/>
              <a:t>Priorities</a:t>
            </a:r>
          </a:p>
          <a:p>
            <a:pPr lvl="1">
              <a:buFont typeface="Arial" panose="020B0604020202020204" pitchFamily="34" charset="0"/>
              <a:buChar char="•"/>
            </a:pPr>
            <a:r>
              <a:rPr lang="en-US" sz="3200" dirty="0"/>
              <a:t>Ethical Considerations</a:t>
            </a:r>
          </a:p>
          <a:p>
            <a:pPr>
              <a:buFont typeface="Arial" panose="020B0604020202020204" pitchFamily="34" charset="0"/>
              <a:buChar char="•"/>
            </a:pPr>
            <a:endParaRPr lang="en-US" sz="3600" dirty="0"/>
          </a:p>
          <a:p>
            <a:pPr>
              <a:buFont typeface="Arial" panose="020B0604020202020204" pitchFamily="34" charset="0"/>
              <a:buChar char="•"/>
            </a:pPr>
            <a:r>
              <a:rPr lang="en-US" sz="3600" dirty="0"/>
              <a:t>Unaccompanied Children (UACs)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306015984"/>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313" y="457200"/>
            <a:ext cx="8382000" cy="664797"/>
          </a:xfrm>
        </p:spPr>
        <p:txBody>
          <a:bodyPr/>
          <a:lstStyle/>
          <a:p>
            <a:r>
              <a:rPr lang="en-US" b="1" dirty="0">
                <a:solidFill>
                  <a:srgbClr val="2E59B0"/>
                </a:solidFill>
                <a:effectLst/>
                <a:sym typeface="Calibri"/>
              </a:rPr>
              <a:t>DACA</a:t>
            </a:r>
            <a:endParaRPr lang="en-US" sz="7200" b="1" dirty="0">
              <a:solidFill>
                <a:srgbClr val="002060"/>
              </a:solidFill>
            </a:endParaRPr>
          </a:p>
        </p:txBody>
      </p:sp>
      <p:sp>
        <p:nvSpPr>
          <p:cNvPr id="3" name="Text Placeholder 2"/>
          <p:cNvSpPr>
            <a:spLocks noGrp="1"/>
          </p:cNvSpPr>
          <p:nvPr>
            <p:ph type="body" sz="quarter" idx="10"/>
          </p:nvPr>
        </p:nvSpPr>
        <p:spPr>
          <a:xfrm>
            <a:off x="228600" y="1699591"/>
            <a:ext cx="8915400" cy="3754874"/>
          </a:xfrm>
        </p:spPr>
        <p:txBody>
          <a:bodyPr/>
          <a:lstStyle/>
          <a:p>
            <a:pPr>
              <a:buFont typeface="Arial" panose="020B0604020202020204" pitchFamily="34" charset="0"/>
              <a:buChar char="•"/>
            </a:pPr>
            <a:r>
              <a:rPr lang="en-US" dirty="0"/>
              <a:t>9</a:t>
            </a:r>
            <a:r>
              <a:rPr lang="en-US" baseline="30000" dirty="0"/>
              <a:t>th</a:t>
            </a:r>
            <a:r>
              <a:rPr lang="en-US" dirty="0"/>
              <a:t> Circuit Review of Presidential Rescission</a:t>
            </a:r>
          </a:p>
          <a:p>
            <a:pPr lvl="1">
              <a:buFont typeface="Arial" panose="020B0604020202020204" pitchFamily="34" charset="0"/>
              <a:buChar char="•"/>
            </a:pPr>
            <a:r>
              <a:rPr lang="en-US" u="sng" dirty="0"/>
              <a:t>Regents of the University of California v. DHS</a:t>
            </a:r>
          </a:p>
          <a:p>
            <a:pPr lvl="1">
              <a:buFont typeface="Arial" panose="020B0604020202020204" pitchFamily="34" charset="0"/>
              <a:buChar char="•"/>
            </a:pPr>
            <a:r>
              <a:rPr lang="en-US" sz="2400" dirty="0">
                <a:hlinkClick r:id="rId2"/>
              </a:rPr>
              <a:t>https://images.law.com/contrib/content/uploads/documents/403/8278/gov.uscourts.cand.316722.234.0.pdf</a:t>
            </a:r>
            <a:endParaRPr lang="en-US" sz="2400" dirty="0"/>
          </a:p>
          <a:p>
            <a:pPr>
              <a:buFont typeface="Arial" panose="020B0604020202020204" pitchFamily="34" charset="0"/>
              <a:buChar char="•"/>
            </a:pPr>
            <a:r>
              <a:rPr lang="en-US" dirty="0"/>
              <a:t>Advance Parole</a:t>
            </a:r>
          </a:p>
          <a:p>
            <a:pPr>
              <a:buFont typeface="Arial" panose="020B0604020202020204" pitchFamily="34" charset="0"/>
              <a:buChar char="•"/>
            </a:pPr>
            <a:r>
              <a:rPr lang="en-US" dirty="0"/>
              <a:t>Path to Citizenship: Legislative Update</a:t>
            </a:r>
          </a:p>
          <a:p>
            <a:pPr>
              <a:buFont typeface="Arial" panose="020B0604020202020204" pitchFamily="34" charset="0"/>
              <a:buChar char="•"/>
            </a:pPr>
            <a:r>
              <a:rPr lang="en-US" dirty="0"/>
              <a:t>Alternatives</a:t>
            </a:r>
          </a:p>
          <a:p>
            <a:pPr lvl="1">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125314265"/>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sz="4200" b="1" dirty="0">
                <a:solidFill>
                  <a:srgbClr val="2E59B0"/>
                </a:solidFill>
                <a:effectLst/>
                <a:sym typeface="Calibri"/>
              </a:rPr>
              <a:t>Temporary Protected Status</a:t>
            </a:r>
            <a:endParaRPr lang="en-US" sz="4200" dirty="0"/>
          </a:p>
        </p:txBody>
      </p:sp>
      <p:sp>
        <p:nvSpPr>
          <p:cNvPr id="3" name="Text Placeholder 2"/>
          <p:cNvSpPr>
            <a:spLocks noGrp="1"/>
          </p:cNvSpPr>
          <p:nvPr>
            <p:ph type="body" sz="quarter" idx="10"/>
          </p:nvPr>
        </p:nvSpPr>
        <p:spPr>
          <a:xfrm>
            <a:off x="381000" y="1411552"/>
            <a:ext cx="8382000" cy="4031873"/>
          </a:xfrm>
        </p:spPr>
        <p:txBody>
          <a:bodyPr/>
          <a:lstStyle/>
          <a:p>
            <a:pPr>
              <a:buFont typeface="Arial" panose="020B0604020202020204" pitchFamily="34" charset="0"/>
              <a:buChar char="•"/>
            </a:pPr>
            <a:r>
              <a:rPr lang="en-US" dirty="0"/>
              <a:t>Termination</a:t>
            </a:r>
          </a:p>
          <a:p>
            <a:pPr lvl="1">
              <a:buFont typeface="Arial" panose="020B0604020202020204" pitchFamily="34" charset="0"/>
              <a:buChar char="•"/>
            </a:pPr>
            <a:r>
              <a:rPr lang="en-US" dirty="0"/>
              <a:t>Haiti – 7/22/2019	</a:t>
            </a:r>
          </a:p>
          <a:p>
            <a:pPr lvl="1">
              <a:buFont typeface="Arial" panose="020B0604020202020204" pitchFamily="34" charset="0"/>
              <a:buChar char="•"/>
            </a:pPr>
            <a:r>
              <a:rPr lang="en-US" dirty="0"/>
              <a:t>Nicaragua – 01/05/2019</a:t>
            </a:r>
          </a:p>
          <a:p>
            <a:pPr lvl="1">
              <a:buFont typeface="Arial" panose="020B0604020202020204" pitchFamily="34" charset="0"/>
              <a:buChar char="•"/>
            </a:pPr>
            <a:r>
              <a:rPr lang="en-US" dirty="0"/>
              <a:t>El Salvador – 09/09/2019</a:t>
            </a:r>
          </a:p>
          <a:p>
            <a:pPr lvl="1">
              <a:buFont typeface="Arial" panose="020B0604020202020204" pitchFamily="34" charset="0"/>
              <a:buChar char="•"/>
            </a:pPr>
            <a:r>
              <a:rPr lang="en-US" dirty="0"/>
              <a:t>Sudan – 11/02/2018</a:t>
            </a:r>
          </a:p>
          <a:p>
            <a:pPr>
              <a:buFont typeface="Arial" panose="020B0604020202020204" pitchFamily="34" charset="0"/>
              <a:buChar char="•"/>
            </a:pPr>
            <a:r>
              <a:rPr lang="en-US" dirty="0"/>
              <a:t>Advance Parole</a:t>
            </a:r>
          </a:p>
          <a:p>
            <a:pPr>
              <a:buFont typeface="Arial" panose="020B0604020202020204" pitchFamily="34" charset="0"/>
              <a:buChar char="•"/>
            </a:pPr>
            <a:r>
              <a:rPr lang="en-US" dirty="0"/>
              <a:t>Prior Asylum Applications</a:t>
            </a:r>
          </a:p>
          <a:p>
            <a:pPr>
              <a:buFont typeface="Arial" panose="020B0604020202020204" pitchFamily="34" charset="0"/>
              <a:buChar char="•"/>
            </a:pPr>
            <a:r>
              <a:rPr lang="en-US" dirty="0"/>
              <a:t>FOIA, FOIA, FOIA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31530731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effectLst/>
                <a:sym typeface="Calibri"/>
              </a:rPr>
              <a:t>Questions and Answers</a:t>
            </a:r>
            <a:endParaRPr b="1" dirty="0">
              <a:effectLst/>
            </a:endParaRPr>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1973749715"/>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047" y="310195"/>
            <a:ext cx="6406760" cy="1523495"/>
          </a:xfrm>
        </p:spPr>
        <p:txBody>
          <a:bodyPr/>
          <a:lstStyle/>
          <a:p>
            <a:r>
              <a:rPr lang="en-US" sz="3600" b="1" dirty="0" err="1">
                <a:solidFill>
                  <a:srgbClr val="2E59B0"/>
                </a:solidFill>
                <a:effectLst/>
                <a:sym typeface="Calibri"/>
              </a:rPr>
              <a:t>De-ICE-ing</a:t>
            </a:r>
            <a:r>
              <a:rPr lang="en-US" sz="3600" b="1" dirty="0">
                <a:solidFill>
                  <a:srgbClr val="2E59B0"/>
                </a:solidFill>
                <a:effectLst/>
                <a:sym typeface="Calibri"/>
              </a:rPr>
              <a:t> Strategies: Federal Litigation for Inclement Times</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526609" y="2052175"/>
            <a:ext cx="8413750" cy="461665"/>
          </a:xfrm>
        </p:spPr>
        <p:txBody>
          <a:bodyPr/>
          <a:lstStyle/>
          <a:p>
            <a:r>
              <a:rPr lang="en-US" b="1" dirty="0"/>
              <a:t>Moderator:  </a:t>
            </a:r>
          </a:p>
          <a:p>
            <a:pPr marL="855663" indent="-390525">
              <a:buFont typeface="Arial" panose="020B0604020202020204" pitchFamily="34" charset="0"/>
              <a:buChar char="•"/>
            </a:pPr>
            <a:r>
              <a:rPr lang="en-US" i="1" dirty="0"/>
              <a:t>Stefanie Fisher</a:t>
            </a:r>
            <a:br>
              <a:rPr lang="en-US" sz="2800" dirty="0"/>
            </a:br>
            <a:endParaRPr lang="en-US" sz="2400" i="1" dirty="0"/>
          </a:p>
          <a:p>
            <a:r>
              <a:rPr lang="en-US" b="1" dirty="0"/>
              <a:t>Panelists: </a:t>
            </a:r>
          </a:p>
          <a:p>
            <a:pPr marL="855663" indent="-342900">
              <a:buFont typeface="Arial" panose="020B0604020202020204" pitchFamily="34" charset="0"/>
              <a:buChar char="•"/>
            </a:pPr>
            <a:r>
              <a:rPr lang="en-US" i="1" dirty="0"/>
              <a:t>Susan Church</a:t>
            </a:r>
          </a:p>
          <a:p>
            <a:pPr marL="855663" indent="-342900">
              <a:buFont typeface="Arial" panose="020B0604020202020204" pitchFamily="34" charset="0"/>
              <a:buChar char="•"/>
            </a:pPr>
            <a:r>
              <a:rPr lang="en-US" i="1" dirty="0"/>
              <a:t>Kathleen M. Gillespie</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1189382575"/>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b="1" dirty="0">
                <a:solidFill>
                  <a:srgbClr val="2E59B0"/>
                </a:solidFill>
                <a:effectLst/>
                <a:ea typeface="Calibri"/>
                <a:cs typeface="Calibri"/>
                <a:sym typeface="Calibri"/>
              </a:rPr>
              <a:t>The Agenda</a:t>
            </a:r>
            <a:endParaRPr lang="en-US" dirty="0">
              <a:solidFill>
                <a:schemeClr val="tx1"/>
              </a:solidFill>
              <a:effectLst/>
            </a:endParaRPr>
          </a:p>
        </p:txBody>
      </p:sp>
      <p:sp>
        <p:nvSpPr>
          <p:cNvPr id="3" name="Subtitle 2"/>
          <p:cNvSpPr>
            <a:spLocks noGrp="1"/>
          </p:cNvSpPr>
          <p:nvPr>
            <p:ph type="subTitle" idx="1"/>
          </p:nvPr>
        </p:nvSpPr>
        <p:spPr>
          <a:xfrm>
            <a:off x="304800" y="1905000"/>
            <a:ext cx="8305800" cy="4038600"/>
          </a:xfrm>
        </p:spPr>
        <p:txBody>
          <a:bodyPr>
            <a:normAutofit/>
          </a:bodyPr>
          <a:lstStyle/>
          <a:p>
            <a:r>
              <a:rPr lang="en-US" dirty="0"/>
              <a:t>Oh, the things you’ll litigate:</a:t>
            </a:r>
          </a:p>
          <a:p>
            <a:endParaRPr lang="en-US" dirty="0"/>
          </a:p>
          <a:p>
            <a:pPr marL="571500" indent="-571500">
              <a:buFont typeface="Arial" panose="020B0604020202020204" pitchFamily="34" charset="0"/>
              <a:buChar char="•"/>
            </a:pPr>
            <a:r>
              <a:rPr lang="en-US" dirty="0"/>
              <a:t>Challenging Arrests at USCIS Interviews</a:t>
            </a:r>
          </a:p>
          <a:p>
            <a:endParaRPr lang="en-US" dirty="0"/>
          </a:p>
          <a:p>
            <a:pPr marL="571500" indent="-571500">
              <a:buFont typeface="Arial" panose="020B0604020202020204" pitchFamily="34" charset="0"/>
              <a:buChar char="•"/>
            </a:pPr>
            <a:r>
              <a:rPr lang="en-US" dirty="0"/>
              <a:t>Custody in Withholding-Only Proceedings</a:t>
            </a:r>
          </a:p>
          <a:p>
            <a:endParaRPr lang="en-US" dirty="0"/>
          </a:p>
          <a:p>
            <a:pPr marL="571500" indent="-571500">
              <a:buFont typeface="Arial" panose="020B0604020202020204" pitchFamily="34" charset="0"/>
              <a:buChar char="•"/>
            </a:pPr>
            <a:r>
              <a:rPr lang="en-US" dirty="0"/>
              <a:t>Exhaustion of Administrative Remedies on Petitions for Review</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86484371"/>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0603"/>
            <a:ext cx="8382000" cy="664797"/>
          </a:xfrm>
        </p:spPr>
        <p:txBody>
          <a:bodyPr/>
          <a:lstStyle/>
          <a:p>
            <a:r>
              <a:rPr lang="en-US" b="1" dirty="0">
                <a:solidFill>
                  <a:srgbClr val="2E59B0"/>
                </a:solidFill>
                <a:effectLst/>
                <a:cs typeface="Calibri"/>
                <a:sym typeface="Calibri"/>
              </a:rPr>
              <a:t>Arriaga G</a:t>
            </a:r>
            <a:r>
              <a:rPr lang="en-US" b="1" dirty="0">
                <a:solidFill>
                  <a:srgbClr val="2E59B0"/>
                </a:solidFill>
                <a:effectLst/>
                <a:ea typeface="Calibri"/>
                <a:cs typeface="Calibri"/>
                <a:sym typeface="Calibri"/>
              </a:rPr>
              <a:t>il v. Tompkins</a:t>
            </a:r>
            <a:endParaRPr lang="en-US" dirty="0">
              <a:effectLst/>
            </a:endParaRPr>
          </a:p>
        </p:txBody>
      </p:sp>
      <p:pic>
        <p:nvPicPr>
          <p:cNvPr id="6" name="Picture 5">
            <a:extLst>
              <a:ext uri="{FF2B5EF4-FFF2-40B4-BE49-F238E27FC236}">
                <a16:creationId xmlns:a16="http://schemas.microsoft.com/office/drawing/2014/main" id="{DB4B3724-CBE2-4D83-9EF3-34536D8C74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7" name="Subtitle 2">
            <a:extLst>
              <a:ext uri="{FF2B5EF4-FFF2-40B4-BE49-F238E27FC236}">
                <a16:creationId xmlns:a16="http://schemas.microsoft.com/office/drawing/2014/main" id="{35089977-6C12-4814-A95A-A70B9A06F671}"/>
              </a:ext>
            </a:extLst>
          </p:cNvPr>
          <p:cNvSpPr txBox="1">
            <a:spLocks/>
          </p:cNvSpPr>
          <p:nvPr/>
        </p:nvSpPr>
        <p:spPr>
          <a:xfrm>
            <a:off x="477175" y="1676400"/>
            <a:ext cx="8839200" cy="4038600"/>
          </a:xfrm>
          <a:prstGeom prst="rect">
            <a:avLst/>
          </a:prstGeom>
        </p:spPr>
        <p:txBody>
          <a:bodyPr vert="horz" lIns="0" tIns="0" rIns="0" bIns="0" rtlCol="0">
            <a:normAutofit/>
          </a:bodyPr>
          <a:lstStyle>
            <a:lvl1pPr marL="339976" indent="-339976"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1pPr>
            <a:lvl2pPr marL="673338" indent="-325424"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2pPr>
            <a:lvl3pPr marL="953785" indent="-288384" algn="l" defTabSz="914363" rtl="0" eaLnBrk="1" latinLnBrk="0" hangingPunct="1">
              <a:lnSpc>
                <a:spcPct val="90000"/>
              </a:lnSpc>
              <a:spcBef>
                <a:spcPct val="20000"/>
              </a:spcBef>
              <a:buFontTx/>
              <a:buBlip>
                <a:blip r:embed="rId4"/>
              </a:buBlip>
              <a:defRPr sz="2000" kern="1200">
                <a:solidFill>
                  <a:schemeClr val="tx1"/>
                </a:solidFill>
                <a:latin typeface="+mn-lt"/>
                <a:ea typeface="+mn-ea"/>
                <a:cs typeface="+mn-cs"/>
              </a:defRPr>
            </a:lvl3pPr>
            <a:lvl4pPr marL="1227618" indent="-273833"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4pPr>
            <a:lvl5pPr marL="1516002" indent="-280447"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US" sz="3200" dirty="0">
                <a:latin typeface="Calibri" panose="020F0502020204030204" pitchFamily="34" charset="0"/>
                <a:cs typeface="Calibri" panose="020F0502020204030204" pitchFamily="34" charset="0"/>
              </a:rPr>
              <a:t>The Limits of Habeas Challenges: </a:t>
            </a:r>
          </a:p>
          <a:p>
            <a:pPr lvl="1">
              <a:buFont typeface="Arial" panose="020B0604020202020204" pitchFamily="34" charset="0"/>
              <a:buChar char="•"/>
            </a:pPr>
            <a:r>
              <a:rPr lang="en-US" sz="2800" dirty="0">
                <a:latin typeface="Calibri" panose="020F0502020204030204" pitchFamily="34" charset="0"/>
                <a:cs typeface="Calibri" panose="020F0502020204030204" pitchFamily="34" charset="0"/>
              </a:rPr>
              <a:t>8 U.S.C. § 1252(g)</a:t>
            </a:r>
          </a:p>
          <a:p>
            <a:pPr marL="0" indent="0">
              <a:buNone/>
            </a:pPr>
            <a:endParaRPr lang="en-US" sz="3200" dirty="0">
              <a:latin typeface="Calibri" panose="020F0502020204030204" pitchFamily="34" charset="0"/>
              <a:cs typeface="Calibri" panose="020F0502020204030204" pitchFamily="34" charset="0"/>
            </a:endParaRPr>
          </a:p>
          <a:p>
            <a:pPr marL="0" indent="0">
              <a:buNone/>
            </a:pPr>
            <a:r>
              <a:rPr lang="en-US" sz="3200" dirty="0">
                <a:latin typeface="Calibri" panose="020F0502020204030204" pitchFamily="34" charset="0"/>
                <a:cs typeface="Calibri" panose="020F0502020204030204" pitchFamily="34" charset="0"/>
              </a:rPr>
              <a:t>Detention is governed by regulations:</a:t>
            </a:r>
          </a:p>
          <a:p>
            <a:pPr marL="904862" lvl="1" indent="-571500">
              <a:buFont typeface="Arial" panose="020B0604020202020204" pitchFamily="34" charset="0"/>
              <a:buChar char="•"/>
            </a:pPr>
            <a:r>
              <a:rPr lang="en-US" sz="2800" dirty="0">
                <a:latin typeface="Calibri" panose="020F0502020204030204" pitchFamily="34" charset="0"/>
                <a:cs typeface="Calibri" panose="020F0502020204030204" pitchFamily="34" charset="0"/>
              </a:rPr>
              <a:t>The removal period: 8 C.F.R. 1231(a)(1)</a:t>
            </a:r>
          </a:p>
          <a:p>
            <a:pPr marL="904862" lvl="1" indent="-571500">
              <a:buFont typeface="Arial" panose="020B0604020202020204" pitchFamily="34" charset="0"/>
              <a:buChar char="•"/>
            </a:pPr>
            <a:r>
              <a:rPr lang="en-US" sz="2800" dirty="0">
                <a:latin typeface="Calibri" panose="020F0502020204030204" pitchFamily="34" charset="0"/>
                <a:cs typeface="Calibri" panose="020F0502020204030204" pitchFamily="34" charset="0"/>
              </a:rPr>
              <a:t>Outside the removal period: 8 C.F.R. 241.4. *factors at (f), (h), (k)</a:t>
            </a:r>
          </a:p>
          <a:p>
            <a:pPr marL="571500" indent="-571500">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3217803"/>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0603"/>
            <a:ext cx="8382000" cy="664797"/>
          </a:xfrm>
        </p:spPr>
        <p:txBody>
          <a:bodyPr/>
          <a:lstStyle/>
          <a:p>
            <a:r>
              <a:rPr lang="en-US" b="1" dirty="0">
                <a:solidFill>
                  <a:srgbClr val="2E59B0"/>
                </a:solidFill>
                <a:effectLst/>
                <a:cs typeface="Calibri"/>
                <a:sym typeface="Calibri"/>
              </a:rPr>
              <a:t>Arriaga G</a:t>
            </a:r>
            <a:r>
              <a:rPr lang="en-US" b="1" dirty="0">
                <a:solidFill>
                  <a:srgbClr val="2E59B0"/>
                </a:solidFill>
                <a:effectLst/>
                <a:ea typeface="Calibri"/>
                <a:cs typeface="Calibri"/>
                <a:sym typeface="Calibri"/>
              </a:rPr>
              <a:t>il v. Tompkins</a:t>
            </a:r>
            <a:endParaRPr lang="en-US" dirty="0"/>
          </a:p>
        </p:txBody>
      </p:sp>
      <p:pic>
        <p:nvPicPr>
          <p:cNvPr id="6" name="Picture 5">
            <a:extLst>
              <a:ext uri="{FF2B5EF4-FFF2-40B4-BE49-F238E27FC236}">
                <a16:creationId xmlns:a16="http://schemas.microsoft.com/office/drawing/2014/main" id="{DB4B3724-CBE2-4D83-9EF3-34536D8C74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7" name="Subtitle 2">
            <a:extLst>
              <a:ext uri="{FF2B5EF4-FFF2-40B4-BE49-F238E27FC236}">
                <a16:creationId xmlns:a16="http://schemas.microsoft.com/office/drawing/2014/main" id="{35089977-6C12-4814-A95A-A70B9A06F671}"/>
              </a:ext>
            </a:extLst>
          </p:cNvPr>
          <p:cNvSpPr txBox="1">
            <a:spLocks/>
          </p:cNvSpPr>
          <p:nvPr/>
        </p:nvSpPr>
        <p:spPr>
          <a:xfrm>
            <a:off x="381000" y="1860612"/>
            <a:ext cx="8839200" cy="4038600"/>
          </a:xfrm>
          <a:prstGeom prst="rect">
            <a:avLst/>
          </a:prstGeom>
        </p:spPr>
        <p:txBody>
          <a:bodyPr vert="horz" lIns="0" tIns="0" rIns="0" bIns="0" rtlCol="0">
            <a:noAutofit/>
          </a:bodyPr>
          <a:lstStyle>
            <a:lvl1pPr marL="339976" indent="-339976"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1pPr>
            <a:lvl2pPr marL="673338" indent="-325424"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2pPr>
            <a:lvl3pPr marL="953785" indent="-288384" algn="l" defTabSz="914363" rtl="0" eaLnBrk="1" latinLnBrk="0" hangingPunct="1">
              <a:lnSpc>
                <a:spcPct val="90000"/>
              </a:lnSpc>
              <a:spcBef>
                <a:spcPct val="20000"/>
              </a:spcBef>
              <a:buFontTx/>
              <a:buBlip>
                <a:blip r:embed="rId4"/>
              </a:buBlip>
              <a:defRPr sz="2000" kern="1200">
                <a:solidFill>
                  <a:schemeClr val="tx1"/>
                </a:solidFill>
                <a:latin typeface="+mn-lt"/>
                <a:ea typeface="+mn-ea"/>
                <a:cs typeface="+mn-cs"/>
              </a:defRPr>
            </a:lvl3pPr>
            <a:lvl4pPr marL="1227618" indent="-273833"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4pPr>
            <a:lvl5pPr marL="1516002" indent="-280447"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US" sz="3200" dirty="0"/>
              <a:t>The Take Away</a:t>
            </a:r>
          </a:p>
          <a:p>
            <a:pPr marL="904862" lvl="1" indent="-571500">
              <a:buFont typeface="Arial" panose="020B0604020202020204" pitchFamily="34" charset="0"/>
              <a:buChar char="•"/>
            </a:pPr>
            <a:r>
              <a:rPr lang="en-US" sz="2800" dirty="0"/>
              <a:t>Outcome in Gil</a:t>
            </a:r>
          </a:p>
          <a:p>
            <a:pPr marL="904862" lvl="1" indent="-571500">
              <a:buFont typeface="Arial" panose="020B0604020202020204" pitchFamily="34" charset="0"/>
              <a:buChar char="•"/>
            </a:pPr>
            <a:r>
              <a:rPr lang="en-US" sz="2800" i="1" dirty="0" err="1"/>
              <a:t>Ulysee</a:t>
            </a:r>
            <a:r>
              <a:rPr lang="en-US" sz="2800" i="1" dirty="0"/>
              <a:t> v. DHS</a:t>
            </a:r>
            <a:r>
              <a:rPr lang="en-US" sz="2800" dirty="0"/>
              <a:t>, F. Supp. 2d 1318, 1325-27 (M.D. Fla. 2003) </a:t>
            </a:r>
          </a:p>
          <a:p>
            <a:pPr marL="904862" lvl="1" indent="-571500">
              <a:buFont typeface="Arial" panose="020B0604020202020204" pitchFamily="34" charset="0"/>
              <a:buChar char="•"/>
            </a:pPr>
            <a:r>
              <a:rPr lang="it-IT" sz="2800" i="1" dirty="0"/>
              <a:t>Farez-Espinoza v. Chertoff</a:t>
            </a:r>
            <a:r>
              <a:rPr lang="en-US" sz="2800" dirty="0"/>
              <a:t>, 600 F. Supp. 2d 488, 502-03 (S.D.N.Y. 2009)</a:t>
            </a:r>
          </a:p>
        </p:txBody>
      </p:sp>
    </p:spTree>
    <p:extLst>
      <p:ext uri="{BB962C8B-B14F-4D97-AF65-F5344CB8AC3E}">
        <p14:creationId xmlns:p14="http://schemas.microsoft.com/office/powerpoint/2010/main" val="4250966752"/>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79" y="254929"/>
            <a:ext cx="8382000" cy="1329595"/>
          </a:xfrm>
        </p:spPr>
        <p:txBody>
          <a:bodyPr/>
          <a:lstStyle/>
          <a:p>
            <a:r>
              <a:rPr lang="en-US" b="1" dirty="0">
                <a:solidFill>
                  <a:srgbClr val="2E59B0"/>
                </a:solidFill>
                <a:effectLst/>
                <a:cs typeface="Calibri"/>
                <a:sym typeface="Calibri"/>
              </a:rPr>
              <a:t>Detention in Withholding-</a:t>
            </a:r>
            <a:br>
              <a:rPr lang="en-US" b="1" dirty="0">
                <a:solidFill>
                  <a:srgbClr val="2E59B0"/>
                </a:solidFill>
                <a:effectLst/>
                <a:cs typeface="Calibri"/>
                <a:sym typeface="Calibri"/>
              </a:rPr>
            </a:br>
            <a:r>
              <a:rPr lang="en-US" b="1" dirty="0">
                <a:solidFill>
                  <a:srgbClr val="2E59B0"/>
                </a:solidFill>
                <a:effectLst/>
                <a:cs typeface="Calibri"/>
                <a:sym typeface="Calibri"/>
              </a:rPr>
              <a:t>Only Proceedings</a:t>
            </a:r>
            <a:endParaRPr lang="en-US" dirty="0"/>
          </a:p>
        </p:txBody>
      </p:sp>
      <p:pic>
        <p:nvPicPr>
          <p:cNvPr id="6" name="Picture 5">
            <a:extLst>
              <a:ext uri="{FF2B5EF4-FFF2-40B4-BE49-F238E27FC236}">
                <a16:creationId xmlns:a16="http://schemas.microsoft.com/office/drawing/2014/main" id="{DB4B3724-CBE2-4D83-9EF3-34536D8C74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7" name="Subtitle 2">
            <a:extLst>
              <a:ext uri="{FF2B5EF4-FFF2-40B4-BE49-F238E27FC236}">
                <a16:creationId xmlns:a16="http://schemas.microsoft.com/office/drawing/2014/main" id="{35089977-6C12-4814-A95A-A70B9A06F671}"/>
              </a:ext>
            </a:extLst>
          </p:cNvPr>
          <p:cNvSpPr txBox="1">
            <a:spLocks/>
          </p:cNvSpPr>
          <p:nvPr/>
        </p:nvSpPr>
        <p:spPr>
          <a:xfrm>
            <a:off x="228600" y="2133600"/>
            <a:ext cx="8839200" cy="4038600"/>
          </a:xfrm>
          <a:prstGeom prst="rect">
            <a:avLst/>
          </a:prstGeom>
        </p:spPr>
        <p:txBody>
          <a:bodyPr vert="horz" lIns="0" tIns="0" rIns="0" bIns="0" rtlCol="0">
            <a:noAutofit/>
          </a:bodyPr>
          <a:lstStyle>
            <a:lvl1pPr marL="339976" indent="-339976"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1pPr>
            <a:lvl2pPr marL="673338" indent="-325424"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2pPr>
            <a:lvl3pPr marL="953785" indent="-288384" algn="l" defTabSz="914363" rtl="0" eaLnBrk="1" latinLnBrk="0" hangingPunct="1">
              <a:lnSpc>
                <a:spcPct val="90000"/>
              </a:lnSpc>
              <a:spcBef>
                <a:spcPct val="20000"/>
              </a:spcBef>
              <a:buFontTx/>
              <a:buBlip>
                <a:blip r:embed="rId4"/>
              </a:buBlip>
              <a:defRPr sz="2000" kern="1200">
                <a:solidFill>
                  <a:schemeClr val="tx1"/>
                </a:solidFill>
                <a:latin typeface="+mn-lt"/>
                <a:ea typeface="+mn-ea"/>
                <a:cs typeface="+mn-cs"/>
              </a:defRPr>
            </a:lvl3pPr>
            <a:lvl4pPr marL="1227618" indent="-273833"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4pPr>
            <a:lvl5pPr marL="1516002" indent="-280447"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US" sz="3000" dirty="0"/>
              <a:t>Which Section Governs?</a:t>
            </a:r>
          </a:p>
          <a:p>
            <a:pPr marL="904862" lvl="1" indent="-571500">
              <a:buFont typeface="Arial" panose="020B0604020202020204" pitchFamily="34" charset="0"/>
              <a:buChar char="•"/>
            </a:pPr>
            <a:r>
              <a:rPr lang="en-US" sz="2600" dirty="0">
                <a:cs typeface="Times New Roman" panose="02020603050405020304" pitchFamily="18" charset="0"/>
              </a:rPr>
              <a:t>Detainable under 236(a) or 241(a)?  </a:t>
            </a:r>
          </a:p>
          <a:p>
            <a:pPr marL="1459142" lvl="3" indent="-571500">
              <a:buFont typeface="Arial" panose="020B0604020202020204" pitchFamily="34" charset="0"/>
              <a:buChar char="•"/>
            </a:pPr>
            <a:r>
              <a:rPr lang="en-US" sz="2800" dirty="0">
                <a:cs typeface="Times New Roman" panose="02020603050405020304" pitchFamily="18" charset="0"/>
              </a:rPr>
              <a:t>236(a) – eligible for bond hearing; 241(a) - (arguably) not eligible</a:t>
            </a:r>
          </a:p>
          <a:p>
            <a:pPr marL="904862" lvl="1" indent="-571500">
              <a:buFont typeface="Arial" panose="020B0604020202020204" pitchFamily="34" charset="0"/>
              <a:buChar char="•"/>
            </a:pPr>
            <a:r>
              <a:rPr lang="en-US" sz="2600" i="1" dirty="0">
                <a:cs typeface="Times New Roman" panose="02020603050405020304" pitchFamily="18" charset="0"/>
              </a:rPr>
              <a:t>Guerra v. Shanahan</a:t>
            </a:r>
            <a:r>
              <a:rPr lang="en-US" sz="2600" dirty="0">
                <a:cs typeface="Times New Roman" panose="02020603050405020304" pitchFamily="18" charset="0"/>
              </a:rPr>
              <a:t>, 831 F.3d 59 (2d. Cir. 2016) </a:t>
            </a:r>
          </a:p>
          <a:p>
            <a:pPr marL="904862" lvl="1" indent="-571500">
              <a:buFont typeface="Arial" panose="020B0604020202020204" pitchFamily="34" charset="0"/>
              <a:buChar char="•"/>
            </a:pPr>
            <a:r>
              <a:rPr lang="en-US" sz="2600" i="1" dirty="0"/>
              <a:t>Padilla-Ramirez v. Bible</a:t>
            </a:r>
            <a:r>
              <a:rPr lang="en-US" sz="2600" dirty="0"/>
              <a:t>, 862 F.3d 881 (9th Cir. 2017) </a:t>
            </a:r>
          </a:p>
        </p:txBody>
      </p:sp>
    </p:spTree>
    <p:extLst>
      <p:ext uri="{BB962C8B-B14F-4D97-AF65-F5344CB8AC3E}">
        <p14:creationId xmlns:p14="http://schemas.microsoft.com/office/powerpoint/2010/main" val="184309814"/>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46805"/>
            <a:ext cx="8382000" cy="1329595"/>
          </a:xfrm>
        </p:spPr>
        <p:txBody>
          <a:bodyPr/>
          <a:lstStyle/>
          <a:p>
            <a:r>
              <a:rPr lang="en-US" b="1" dirty="0">
                <a:solidFill>
                  <a:srgbClr val="2E59B0"/>
                </a:solidFill>
                <a:effectLst/>
                <a:cs typeface="Calibri"/>
                <a:sym typeface="Calibri"/>
              </a:rPr>
              <a:t>Detention in Withholding-</a:t>
            </a:r>
            <a:br>
              <a:rPr lang="en-US" b="1" dirty="0">
                <a:solidFill>
                  <a:srgbClr val="2E59B0"/>
                </a:solidFill>
                <a:effectLst/>
                <a:cs typeface="Calibri"/>
                <a:sym typeface="Calibri"/>
              </a:rPr>
            </a:br>
            <a:r>
              <a:rPr lang="en-US" b="1" dirty="0">
                <a:solidFill>
                  <a:srgbClr val="2E59B0"/>
                </a:solidFill>
                <a:effectLst/>
                <a:cs typeface="Calibri"/>
                <a:sym typeface="Calibri"/>
              </a:rPr>
              <a:t>Only Proceedings</a:t>
            </a:r>
            <a:endParaRPr lang="en-US" dirty="0"/>
          </a:p>
        </p:txBody>
      </p:sp>
      <p:pic>
        <p:nvPicPr>
          <p:cNvPr id="6" name="Picture 5">
            <a:extLst>
              <a:ext uri="{FF2B5EF4-FFF2-40B4-BE49-F238E27FC236}">
                <a16:creationId xmlns:a16="http://schemas.microsoft.com/office/drawing/2014/main" id="{DB4B3724-CBE2-4D83-9EF3-34536D8C74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7" name="Subtitle 2">
            <a:extLst>
              <a:ext uri="{FF2B5EF4-FFF2-40B4-BE49-F238E27FC236}">
                <a16:creationId xmlns:a16="http://schemas.microsoft.com/office/drawing/2014/main" id="{35089977-6C12-4814-A95A-A70B9A06F671}"/>
              </a:ext>
            </a:extLst>
          </p:cNvPr>
          <p:cNvSpPr txBox="1">
            <a:spLocks/>
          </p:cNvSpPr>
          <p:nvPr/>
        </p:nvSpPr>
        <p:spPr>
          <a:xfrm>
            <a:off x="228600" y="2133600"/>
            <a:ext cx="8839200" cy="4038600"/>
          </a:xfrm>
          <a:prstGeom prst="rect">
            <a:avLst/>
          </a:prstGeom>
        </p:spPr>
        <p:txBody>
          <a:bodyPr vert="horz" lIns="0" tIns="0" rIns="0" bIns="0" rtlCol="0">
            <a:noAutofit/>
          </a:bodyPr>
          <a:lstStyle>
            <a:lvl1pPr marL="339976" indent="-339976"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1pPr>
            <a:lvl2pPr marL="673338" indent="-325424"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2pPr>
            <a:lvl3pPr marL="953785" indent="-288384" algn="l" defTabSz="914363" rtl="0" eaLnBrk="1" latinLnBrk="0" hangingPunct="1">
              <a:lnSpc>
                <a:spcPct val="90000"/>
              </a:lnSpc>
              <a:spcBef>
                <a:spcPct val="20000"/>
              </a:spcBef>
              <a:buFontTx/>
              <a:buBlip>
                <a:blip r:embed="rId4"/>
              </a:buBlip>
              <a:defRPr sz="2000" kern="1200">
                <a:solidFill>
                  <a:schemeClr val="tx1"/>
                </a:solidFill>
                <a:latin typeface="+mn-lt"/>
                <a:ea typeface="+mn-ea"/>
                <a:cs typeface="+mn-cs"/>
              </a:defRPr>
            </a:lvl3pPr>
            <a:lvl4pPr marL="1227618" indent="-273833"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4pPr>
            <a:lvl5pPr marL="1516002" indent="-280447"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US" sz="3000" dirty="0"/>
              <a:t>But my guy’s been in there </a:t>
            </a:r>
            <a:r>
              <a:rPr lang="en-US" sz="3000" u="sng" dirty="0"/>
              <a:t>forever</a:t>
            </a:r>
            <a:r>
              <a:rPr lang="en-US" sz="3000" dirty="0"/>
              <a:t>! </a:t>
            </a:r>
          </a:p>
          <a:p>
            <a:pPr marL="904862" lvl="1" indent="-571500">
              <a:buFont typeface="Arial" panose="020B0604020202020204" pitchFamily="34" charset="0"/>
              <a:buChar char="•"/>
            </a:pPr>
            <a:r>
              <a:rPr lang="en-US" sz="2600" i="1" dirty="0"/>
              <a:t>Zadvydas v. Davis</a:t>
            </a:r>
            <a:r>
              <a:rPr lang="en-US" sz="2600" dirty="0"/>
              <a:t>, 533 U.S. 678, 121 S. Ct. 2491, (2001). </a:t>
            </a:r>
          </a:p>
          <a:p>
            <a:pPr marL="904862" lvl="1" indent="-571500">
              <a:buFont typeface="Arial" panose="020B0604020202020204" pitchFamily="34" charset="0"/>
              <a:buChar char="•"/>
            </a:pPr>
            <a:r>
              <a:rPr lang="en-US" sz="2600" i="1" dirty="0"/>
              <a:t>Reid v. </a:t>
            </a:r>
            <a:r>
              <a:rPr lang="en-US" sz="2600" i="1" dirty="0" err="1"/>
              <a:t>Donelan</a:t>
            </a:r>
            <a:r>
              <a:rPr lang="en-US" sz="2600" dirty="0"/>
              <a:t>, 819 F.3d 486, 500 (1st Cir. 2016)</a:t>
            </a:r>
          </a:p>
          <a:p>
            <a:pPr marL="904862" lvl="1" indent="-571500">
              <a:buFont typeface="Arial" panose="020B0604020202020204" pitchFamily="34" charset="0"/>
              <a:buChar char="•"/>
            </a:pPr>
            <a:r>
              <a:rPr lang="en-US" sz="2600" i="1" dirty="0"/>
              <a:t>Jennings v. Rodriguez </a:t>
            </a:r>
            <a:r>
              <a:rPr lang="en-US" sz="2600" dirty="0"/>
              <a:t>– argued October, 2017.  Originated from 9th Circuit, Docket No. 15-1204. </a:t>
            </a:r>
          </a:p>
        </p:txBody>
      </p:sp>
    </p:spTree>
    <p:extLst>
      <p:ext uri="{BB962C8B-B14F-4D97-AF65-F5344CB8AC3E}">
        <p14:creationId xmlns:p14="http://schemas.microsoft.com/office/powerpoint/2010/main" val="23824698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565917" y="351690"/>
            <a:ext cx="7836900" cy="1513346"/>
          </a:xfrm>
          <a:prstGeom prst="rect">
            <a:avLst/>
          </a:prstGeom>
          <a:noFill/>
          <a:ln>
            <a:noFill/>
          </a:ln>
        </p:spPr>
        <p:txBody>
          <a:bodyPr spcFirstLastPara="1" wrap="square" lIns="0" tIns="0" rIns="0" bIns="0" anchor="t" anchorCtr="0">
            <a:noAutofit/>
          </a:bodyPr>
          <a:lstStyle/>
          <a:p>
            <a:pPr lvl="0" algn="ctr">
              <a:buClr>
                <a:schemeClr val="dk1"/>
              </a:buClr>
            </a:pPr>
            <a:r>
              <a:rPr lang="en-US" sz="4400" b="1" dirty="0"/>
              <a:t>Playing Roulette: Placing </a:t>
            </a:r>
            <a:br>
              <a:rPr lang="en-US" sz="4400" b="1" dirty="0"/>
            </a:br>
            <a:r>
              <a:rPr lang="en-US" sz="4400" b="1" dirty="0"/>
              <a:t>Your Client in Proceedings</a:t>
            </a:r>
            <a:endParaRPr sz="4500" dirty="0">
              <a:solidFill>
                <a:schemeClr val="dk1"/>
              </a:solidFill>
            </a:endParaRPr>
          </a:p>
          <a:p>
            <a:pPr marL="0" marR="0" lvl="0" indent="0" algn="ctr" rtl="0">
              <a:lnSpc>
                <a:spcPct val="90000"/>
              </a:lnSpc>
              <a:spcBef>
                <a:spcPts val="0"/>
              </a:spcBef>
              <a:spcAft>
                <a:spcPts val="0"/>
              </a:spcAft>
              <a:buClr>
                <a:schemeClr val="dk1"/>
              </a:buClr>
              <a:buSzPts val="5400"/>
              <a:buFont typeface="Calibri"/>
              <a:buNone/>
            </a:pPr>
            <a:r>
              <a:rPr lang="en-US" dirty="0">
                <a:solidFill>
                  <a:schemeClr val="dk1"/>
                </a:solidFill>
              </a:rPr>
              <a:t> </a:t>
            </a:r>
            <a:endParaRPr dirty="0"/>
          </a:p>
        </p:txBody>
      </p:sp>
      <p:sp>
        <p:nvSpPr>
          <p:cNvPr id="85" name="Shape 85"/>
          <p:cNvSpPr txBox="1">
            <a:spLocks noGrp="1"/>
          </p:cNvSpPr>
          <p:nvPr>
            <p:ph type="subTitle" idx="1"/>
          </p:nvPr>
        </p:nvSpPr>
        <p:spPr>
          <a:xfrm>
            <a:off x="609600" y="2053672"/>
            <a:ext cx="8079900" cy="3279300"/>
          </a:xfrm>
          <a:prstGeom prst="rect">
            <a:avLst/>
          </a:prstGeom>
          <a:noFill/>
          <a:ln>
            <a:noFill/>
          </a:ln>
        </p:spPr>
        <p:txBody>
          <a:bodyPr spcFirstLastPara="1" wrap="square" lIns="0" tIns="0" rIns="0" bIns="0" anchor="t" anchorCtr="0">
            <a:noAutofit/>
          </a:bodyPr>
          <a:lstStyle/>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Frivolous v. Meritorious Claims</a:t>
            </a:r>
          </a:p>
          <a:p>
            <a:pPr marL="571500" marR="0" lvl="0" indent="-571500" algn="l" rtl="0">
              <a:lnSpc>
                <a:spcPct val="90000"/>
              </a:lnSpc>
              <a:spcBef>
                <a:spcPts val="0"/>
              </a:spcBef>
              <a:spcAft>
                <a:spcPts val="0"/>
              </a:spcAft>
              <a:buClrTx/>
              <a:buSzPts val="4000"/>
              <a:buFont typeface="Arial" panose="020B0604020202020204" pitchFamily="34" charset="0"/>
              <a:buChar char="•"/>
            </a:pPr>
            <a:endParaRPr sz="4000" dirty="0">
              <a:solidFill>
                <a:schemeClr val="tx1"/>
              </a:solidFill>
            </a:endParaRPr>
          </a:p>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Candor to the Tribunal </a:t>
            </a:r>
          </a:p>
          <a:p>
            <a:pPr marL="571500" marR="0" lvl="0" indent="-571500" algn="l" rtl="0">
              <a:lnSpc>
                <a:spcPct val="90000"/>
              </a:lnSpc>
              <a:spcBef>
                <a:spcPts val="0"/>
              </a:spcBef>
              <a:spcAft>
                <a:spcPts val="0"/>
              </a:spcAft>
              <a:buClrTx/>
              <a:buSzPts val="4000"/>
              <a:buFont typeface="Arial" panose="020B0604020202020204" pitchFamily="34" charset="0"/>
              <a:buChar char="•"/>
            </a:pPr>
            <a:endParaRPr sz="4000" dirty="0">
              <a:solidFill>
                <a:schemeClr val="tx1"/>
              </a:solidFill>
            </a:endParaRPr>
          </a:p>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Competence, Diligence, and the I-589</a:t>
            </a:r>
            <a:endParaRPr sz="4000" dirty="0">
              <a:solidFill>
                <a:schemeClr val="tx1"/>
              </a:solidFill>
            </a:endParaRPr>
          </a:p>
          <a:p>
            <a:pPr marR="0" lvl="0" indent="-457200" algn="l" rtl="0">
              <a:lnSpc>
                <a:spcPct val="90000"/>
              </a:lnSpc>
              <a:spcBef>
                <a:spcPts val="0"/>
              </a:spcBef>
              <a:spcAft>
                <a:spcPts val="0"/>
              </a:spcAft>
              <a:buClrTx/>
              <a:buFont typeface="Arial" panose="020B0604020202020204" pitchFamily="34" charset="0"/>
              <a:buChar char="•"/>
            </a:pPr>
            <a:endParaRPr dirty="0"/>
          </a:p>
        </p:txBody>
      </p:sp>
      <p:pic>
        <p:nvPicPr>
          <p:cNvPr id="86" name="Shape 86"/>
          <p:cNvPicPr preferRelativeResize="0"/>
          <p:nvPr/>
        </p:nvPicPr>
        <p:blipFill rotWithShape="1">
          <a:blip r:embed="rId3">
            <a:alphaModFix/>
          </a:blip>
          <a:srcRect/>
          <a:stretch/>
        </p:blipFill>
        <p:spPr>
          <a:xfrm>
            <a:off x="6891807" y="163055"/>
            <a:ext cx="2048552" cy="1513345"/>
          </a:xfrm>
          <a:prstGeom prst="rect">
            <a:avLst/>
          </a:prstGeom>
          <a:noFill/>
          <a:ln>
            <a:noFill/>
          </a:ln>
        </p:spPr>
      </p:pic>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800" b="1" dirty="0">
                <a:solidFill>
                  <a:srgbClr val="2E59B0"/>
                </a:solidFill>
                <a:effectLst/>
                <a:cs typeface="Calibri"/>
                <a:sym typeface="Calibri"/>
              </a:rPr>
              <a:t>Exhaustion</a:t>
            </a:r>
            <a:endParaRPr lang="en-US" sz="4800" dirty="0"/>
          </a:p>
        </p:txBody>
      </p:sp>
      <p:sp>
        <p:nvSpPr>
          <p:cNvPr id="3" name="Subtitle 2"/>
          <p:cNvSpPr>
            <a:spLocks noGrp="1"/>
          </p:cNvSpPr>
          <p:nvPr>
            <p:ph type="subTitle" idx="1"/>
          </p:nvPr>
        </p:nvSpPr>
        <p:spPr>
          <a:xfrm>
            <a:off x="304800" y="1683327"/>
            <a:ext cx="8534400" cy="3200400"/>
          </a:xfrm>
        </p:spPr>
        <p:txBody>
          <a:bodyPr>
            <a:noAutofit/>
          </a:bodyPr>
          <a:lstStyle/>
          <a:p>
            <a:r>
              <a:rPr lang="en-US" dirty="0">
                <a:solidFill>
                  <a:schemeClr val="tx1"/>
                </a:solidFill>
              </a:rPr>
              <a:t>What does it mean to exhaust?</a:t>
            </a:r>
          </a:p>
          <a:p>
            <a:pPr marL="457200" indent="-457200">
              <a:buFont typeface="Arial" panose="020B0604020202020204" pitchFamily="34" charset="0"/>
              <a:buChar char="•"/>
            </a:pPr>
            <a:r>
              <a:rPr lang="en-US" sz="2800" i="1" dirty="0">
                <a:solidFill>
                  <a:schemeClr val="tx1"/>
                </a:solidFill>
              </a:rPr>
              <a:t>Mazariegos-Paiz,</a:t>
            </a:r>
            <a:r>
              <a:rPr lang="en-US" sz="2800" dirty="0">
                <a:solidFill>
                  <a:schemeClr val="tx1"/>
                </a:solidFill>
              </a:rPr>
              <a:t> 734 F.3d, 57, 62 (1st Cir. 2013)</a:t>
            </a:r>
          </a:p>
          <a:p>
            <a:pPr marL="1028682" lvl="1" indent="-571500" algn="l">
              <a:buFont typeface="Arial"/>
              <a:buChar char="•"/>
            </a:pPr>
            <a:r>
              <a:rPr lang="en-US" dirty="0">
                <a:solidFill>
                  <a:schemeClr val="tx1"/>
                </a:solidFill>
              </a:rPr>
              <a:t>Issues must be exhausted before the BIA before they can be considered on petition for review of an order of removal.</a:t>
            </a:r>
            <a:r>
              <a:rPr lang="en-US" i="1" dirty="0">
                <a:solidFill>
                  <a:schemeClr val="tx1"/>
                </a:solidFill>
              </a:rPr>
              <a:t> </a:t>
            </a:r>
            <a:endParaRPr lang="en-US" dirty="0">
              <a:solidFill>
                <a:schemeClr val="tx1"/>
              </a:solidFill>
            </a:endParaRPr>
          </a:p>
          <a:p>
            <a:pPr marL="571500" indent="-571500">
              <a:buFont typeface="Arial"/>
              <a:buChar char="•"/>
            </a:pPr>
            <a:r>
              <a:rPr lang="en-US" sz="2800" dirty="0">
                <a:solidFill>
                  <a:schemeClr val="tx1"/>
                </a:solidFill>
              </a:rPr>
              <a:t>If you were required to exhaust administrative remedies and you didn’t, your argument will not be considered on Petition For Review (PFR).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991849798"/>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Title 1">
            <a:extLst>
              <a:ext uri="{FF2B5EF4-FFF2-40B4-BE49-F238E27FC236}">
                <a16:creationId xmlns:a16="http://schemas.microsoft.com/office/drawing/2014/main" id="{2DFDE5D6-D1A1-4E53-AD40-12026BD2616F}"/>
              </a:ext>
            </a:extLst>
          </p:cNvPr>
          <p:cNvSpPr txBox="1">
            <a:spLocks/>
          </p:cNvSpPr>
          <p:nvPr/>
        </p:nvSpPr>
        <p:spPr>
          <a:xfrm>
            <a:off x="395287" y="533400"/>
            <a:ext cx="7681913"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sz="4800" b="1" dirty="0">
                <a:solidFill>
                  <a:srgbClr val="2E59B0"/>
                </a:solidFill>
                <a:effectLst/>
                <a:latin typeface="Calibri" panose="020F0502020204030204" pitchFamily="34" charset="0"/>
                <a:cs typeface="Calibri"/>
                <a:sym typeface="Calibri"/>
              </a:rPr>
              <a:t>Exhaustion</a:t>
            </a:r>
            <a:endParaRPr lang="en-US" sz="4800" dirty="0">
              <a:latin typeface="Calibri" panose="020F0502020204030204" pitchFamily="34" charset="0"/>
            </a:endParaRPr>
          </a:p>
        </p:txBody>
      </p:sp>
      <p:sp>
        <p:nvSpPr>
          <p:cNvPr id="9" name="Subtitle 8">
            <a:extLst>
              <a:ext uri="{FF2B5EF4-FFF2-40B4-BE49-F238E27FC236}">
                <a16:creationId xmlns:a16="http://schemas.microsoft.com/office/drawing/2014/main" id="{2A30BFF7-CC40-419E-8AA4-61823892D405}"/>
              </a:ext>
            </a:extLst>
          </p:cNvPr>
          <p:cNvSpPr>
            <a:spLocks noGrp="1"/>
          </p:cNvSpPr>
          <p:nvPr>
            <p:ph type="subTitle" idx="1"/>
          </p:nvPr>
        </p:nvSpPr>
        <p:spPr>
          <a:xfrm>
            <a:off x="229357" y="1604894"/>
            <a:ext cx="8609843" cy="5100706"/>
          </a:xfrm>
        </p:spPr>
        <p:txBody>
          <a:bodyPr/>
          <a:lstStyle/>
          <a:p>
            <a:pPr lvl="0"/>
            <a:r>
              <a:rPr lang="en-US" dirty="0"/>
              <a:t>In general, Petitioner has administratively</a:t>
            </a:r>
          </a:p>
          <a:p>
            <a:pPr lvl="0"/>
            <a:r>
              <a:rPr lang="en-US" dirty="0"/>
              <a:t>exhausted an issue if:</a:t>
            </a:r>
          </a:p>
          <a:p>
            <a:pPr lvl="0"/>
            <a:endParaRPr lang="en-US" dirty="0"/>
          </a:p>
          <a:p>
            <a:pPr marL="457200" lvl="0" indent="-457200">
              <a:buFont typeface="Arial" panose="020B0604020202020204" pitchFamily="34" charset="0"/>
              <a:buChar char="•"/>
            </a:pPr>
            <a:r>
              <a:rPr lang="en-US" sz="2400" dirty="0"/>
              <a:t>Petitioner raised the issue with the BIA on appeal (</a:t>
            </a:r>
            <a:r>
              <a:rPr lang="en-US" sz="2400" i="1" dirty="0"/>
              <a:t>see</a:t>
            </a:r>
            <a:r>
              <a:rPr lang="en-US" sz="2400" dirty="0"/>
              <a:t> </a:t>
            </a:r>
            <a:r>
              <a:rPr lang="en-US" sz="2400" i="1" dirty="0"/>
              <a:t>Mazariegos-Paiz,</a:t>
            </a:r>
            <a:r>
              <a:rPr lang="en-US" sz="2400" dirty="0"/>
              <a:t> 734 F.3d at 63);</a:t>
            </a:r>
          </a:p>
          <a:p>
            <a:pPr marL="457200" lvl="0" indent="-457200">
              <a:buFont typeface="Arial" panose="020B0604020202020204" pitchFamily="34" charset="0"/>
              <a:buChar char="•"/>
            </a:pPr>
            <a:r>
              <a:rPr lang="en-US" sz="2400" dirty="0"/>
              <a:t>The BIA elected to address the merits of a particular issue in sufficient detail in its decision even though Petitioner didn’t raise it (</a:t>
            </a:r>
            <a:r>
              <a:rPr lang="en-US" sz="2400" i="1" dirty="0"/>
              <a:t>see</a:t>
            </a:r>
            <a:r>
              <a:rPr lang="en-US" sz="2400" dirty="0"/>
              <a:t> </a:t>
            </a:r>
            <a:r>
              <a:rPr lang="en-US" sz="2400" i="1" dirty="0"/>
              <a:t>Mazariegos-Paiz,</a:t>
            </a:r>
            <a:r>
              <a:rPr lang="en-US" sz="2400" dirty="0"/>
              <a:t> 734 F.3d at 63);</a:t>
            </a:r>
          </a:p>
          <a:p>
            <a:pPr marL="457200" lvl="0" indent="-457200">
              <a:buFont typeface="Arial" panose="020B0604020202020204" pitchFamily="34" charset="0"/>
              <a:buChar char="•"/>
            </a:pPr>
            <a:r>
              <a:rPr lang="en-US" sz="2400" dirty="0"/>
              <a:t>The IJ addressed the merits of a particular issue and the BIA briefly addressed the issue and adopted the IJ’s more detailed reasoning on the point. </a:t>
            </a:r>
            <a:r>
              <a:rPr lang="en-US" sz="2400" i="1" dirty="0"/>
              <a:t>See</a:t>
            </a:r>
            <a:r>
              <a:rPr lang="en-US" sz="2400" dirty="0"/>
              <a:t> </a:t>
            </a:r>
            <a:r>
              <a:rPr lang="en-US" sz="2400" i="1" dirty="0"/>
              <a:t>García-Cruz v. Sessions</a:t>
            </a:r>
            <a:r>
              <a:rPr lang="en-US" sz="2400" dirty="0"/>
              <a:t>, 858 F.3d 1, 14 (1st Cir. 2017).</a:t>
            </a:r>
          </a:p>
          <a:p>
            <a:endParaRPr lang="en-US" dirty="0"/>
          </a:p>
        </p:txBody>
      </p:sp>
    </p:spTree>
    <p:extLst>
      <p:ext uri="{BB962C8B-B14F-4D97-AF65-F5344CB8AC3E}">
        <p14:creationId xmlns:p14="http://schemas.microsoft.com/office/powerpoint/2010/main" val="693962396"/>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Title 1">
            <a:extLst>
              <a:ext uri="{FF2B5EF4-FFF2-40B4-BE49-F238E27FC236}">
                <a16:creationId xmlns:a16="http://schemas.microsoft.com/office/drawing/2014/main" id="{2DFDE5D6-D1A1-4E53-AD40-12026BD2616F}"/>
              </a:ext>
            </a:extLst>
          </p:cNvPr>
          <p:cNvSpPr txBox="1">
            <a:spLocks/>
          </p:cNvSpPr>
          <p:nvPr/>
        </p:nvSpPr>
        <p:spPr>
          <a:xfrm>
            <a:off x="395287" y="533400"/>
            <a:ext cx="7681913"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sz="4800" b="1" dirty="0">
                <a:solidFill>
                  <a:srgbClr val="2E59B0"/>
                </a:solidFill>
                <a:effectLst/>
                <a:latin typeface="Calibri" panose="020F0502020204030204" pitchFamily="34" charset="0"/>
                <a:cs typeface="Calibri"/>
                <a:sym typeface="Calibri"/>
              </a:rPr>
              <a:t>Exhaustion</a:t>
            </a:r>
            <a:endParaRPr lang="en-US" sz="4800" dirty="0">
              <a:latin typeface="Calibri" panose="020F0502020204030204" pitchFamily="34" charset="0"/>
            </a:endParaRPr>
          </a:p>
        </p:txBody>
      </p:sp>
      <p:sp>
        <p:nvSpPr>
          <p:cNvPr id="9" name="Subtitle 8">
            <a:extLst>
              <a:ext uri="{FF2B5EF4-FFF2-40B4-BE49-F238E27FC236}">
                <a16:creationId xmlns:a16="http://schemas.microsoft.com/office/drawing/2014/main" id="{2A30BFF7-CC40-419E-8AA4-61823892D405}"/>
              </a:ext>
            </a:extLst>
          </p:cNvPr>
          <p:cNvSpPr>
            <a:spLocks noGrp="1"/>
          </p:cNvSpPr>
          <p:nvPr>
            <p:ph type="subTitle" idx="1"/>
          </p:nvPr>
        </p:nvSpPr>
        <p:spPr>
          <a:xfrm>
            <a:off x="180805" y="1240752"/>
            <a:ext cx="8609843" cy="5100706"/>
          </a:xfrm>
        </p:spPr>
        <p:txBody>
          <a:bodyPr/>
          <a:lstStyle/>
          <a:p>
            <a:pPr lvl="0"/>
            <a:r>
              <a:rPr lang="en-US" sz="2000" b="1" dirty="0"/>
              <a:t>Traps and Tricks:</a:t>
            </a:r>
          </a:p>
          <a:p>
            <a:pPr lvl="0"/>
            <a:endParaRPr lang="en-US" sz="2000" dirty="0"/>
          </a:p>
          <a:p>
            <a:pPr marL="482600" lvl="0" indent="-457200">
              <a:buFont typeface="Arial" panose="020B0604020202020204" pitchFamily="34" charset="0"/>
              <a:buChar char="•"/>
            </a:pPr>
            <a:r>
              <a:rPr lang="en-US" sz="2000" dirty="0"/>
              <a:t>Impermissible </a:t>
            </a:r>
            <a:r>
              <a:rPr lang="en-US" sz="2000" dirty="0" err="1"/>
              <a:t>factfinding</a:t>
            </a:r>
            <a:r>
              <a:rPr lang="en-US" sz="2000" dirty="0"/>
              <a:t> by the BIA – </a:t>
            </a:r>
            <a:r>
              <a:rPr lang="en-US" sz="2000" i="1" dirty="0" err="1"/>
              <a:t>Meng</a:t>
            </a:r>
            <a:r>
              <a:rPr lang="en-US" sz="2000" i="1" dirty="0"/>
              <a:t> Hua Wan v. Holder</a:t>
            </a:r>
            <a:r>
              <a:rPr lang="en-US" sz="2000" dirty="0"/>
              <a:t>, 776 F.3d 52 (1</a:t>
            </a:r>
            <a:r>
              <a:rPr lang="en-US" sz="2000" baseline="30000" dirty="0"/>
              <a:t>st</a:t>
            </a:r>
            <a:r>
              <a:rPr lang="en-US" sz="2000" dirty="0"/>
              <a:t> Cir. 2015) (holding impermissible </a:t>
            </a:r>
            <a:r>
              <a:rPr lang="en-US" sz="2000" dirty="0" err="1"/>
              <a:t>factfinding</a:t>
            </a:r>
            <a:r>
              <a:rPr lang="en-US" sz="2000" dirty="0"/>
              <a:t> on appeal issue was not exhausted because Petitioner failed to file a motion to reconsider with the BIA);</a:t>
            </a:r>
          </a:p>
          <a:p>
            <a:pPr marL="482600" lvl="0" indent="-457200">
              <a:buFont typeface="Arial" panose="020B0604020202020204" pitchFamily="34" charset="0"/>
              <a:buChar char="•"/>
            </a:pPr>
            <a:endParaRPr lang="en-US" sz="2000" dirty="0"/>
          </a:p>
          <a:p>
            <a:pPr marL="482600" lvl="0" indent="-457200">
              <a:buFont typeface="Arial" panose="020B0604020202020204" pitchFamily="34" charset="0"/>
              <a:buChar char="•"/>
            </a:pPr>
            <a:r>
              <a:rPr lang="en-US" sz="2000" dirty="0"/>
              <a:t>Former counsel raised by didn’t fully develop an issue or argument – </a:t>
            </a:r>
            <a:r>
              <a:rPr lang="en-US" sz="2000" i="1" dirty="0" err="1"/>
              <a:t>Sauceda</a:t>
            </a:r>
            <a:r>
              <a:rPr lang="en-US" sz="2000" i="1" dirty="0"/>
              <a:t> v. Lynch</a:t>
            </a:r>
            <a:r>
              <a:rPr lang="en-US" sz="2000" dirty="0"/>
              <a:t>, 819 F.3d 526, 528 n.1 (1</a:t>
            </a:r>
            <a:r>
              <a:rPr lang="en-US" sz="2000" baseline="30000" dirty="0"/>
              <a:t>st</a:t>
            </a:r>
            <a:r>
              <a:rPr lang="en-US" sz="2000" dirty="0"/>
              <a:t> Cir. 2016) (holding that issue was adequately raised on PFR to preserve it for rehearing);</a:t>
            </a:r>
          </a:p>
          <a:p>
            <a:pPr marL="482600" lvl="0" indent="-457200">
              <a:buFont typeface="Arial" panose="020B0604020202020204" pitchFamily="34" charset="0"/>
              <a:buChar char="•"/>
            </a:pPr>
            <a:endParaRPr lang="en-US" sz="2000" dirty="0"/>
          </a:p>
          <a:p>
            <a:pPr marL="482600" lvl="0" indent="-457200">
              <a:buFont typeface="Arial" panose="020B0604020202020204" pitchFamily="34" charset="0"/>
              <a:buChar char="•"/>
            </a:pPr>
            <a:r>
              <a:rPr lang="en-US" sz="2000" dirty="0"/>
              <a:t>OIL doesn’t argue failure to exhaust – </a:t>
            </a:r>
            <a:r>
              <a:rPr lang="en-US" sz="2000" i="1" dirty="0"/>
              <a:t>Lin </a:t>
            </a:r>
            <a:r>
              <a:rPr lang="en-US" sz="2000" i="1" dirty="0" err="1"/>
              <a:t>Zhong</a:t>
            </a:r>
            <a:r>
              <a:rPr lang="en-US" sz="2000" i="1" dirty="0"/>
              <a:t> v. U.S&gt; Dept. of Justice</a:t>
            </a:r>
            <a:r>
              <a:rPr lang="en-US" sz="2000" dirty="0"/>
              <a:t>, 480 F.3d 104, 109 n.4 (2d Cir. 2007); </a:t>
            </a:r>
            <a:r>
              <a:rPr lang="en-US" sz="2000" i="1" dirty="0" err="1"/>
              <a:t>Korsunskiy</a:t>
            </a:r>
            <a:r>
              <a:rPr lang="en-US" sz="2000" i="1" dirty="0"/>
              <a:t> v. Gonzales</a:t>
            </a:r>
            <a:r>
              <a:rPr lang="en-US" sz="2000" dirty="0"/>
              <a:t>, 461 F.3d 847, 849 (7</a:t>
            </a:r>
            <a:r>
              <a:rPr lang="en-US" sz="2000" baseline="30000" dirty="0"/>
              <a:t>th</a:t>
            </a:r>
            <a:r>
              <a:rPr lang="en-US" sz="2000" dirty="0"/>
              <a:t> Cir. 2006); </a:t>
            </a:r>
            <a:r>
              <a:rPr lang="en-US" sz="2000" i="1" dirty="0"/>
              <a:t>but see Garcia-Cruz v. Sessions</a:t>
            </a:r>
            <a:r>
              <a:rPr lang="en-US" sz="2000" dirty="0"/>
              <a:t>, 858 F.3d 1, 14 (1</a:t>
            </a:r>
            <a:r>
              <a:rPr lang="en-US" sz="2000" baseline="30000" dirty="0"/>
              <a:t>st</a:t>
            </a:r>
            <a:r>
              <a:rPr lang="en-US" sz="2000" dirty="0"/>
              <a:t> Cir. 2017) (holding that exhaustion of issues is jurisdictional)</a:t>
            </a:r>
          </a:p>
          <a:p>
            <a:pPr marL="482600" lvl="0" indent="-457200">
              <a:buFont typeface="Arial" panose="020B0604020202020204" pitchFamily="34" charset="0"/>
              <a:buChar char="•"/>
            </a:pPr>
            <a:endParaRPr lang="en-US" sz="2000" dirty="0"/>
          </a:p>
        </p:txBody>
      </p:sp>
    </p:spTree>
    <p:extLst>
      <p:ext uri="{BB962C8B-B14F-4D97-AF65-F5344CB8AC3E}">
        <p14:creationId xmlns:p14="http://schemas.microsoft.com/office/powerpoint/2010/main" val="1170219048"/>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618530"/>
            <a:ext cx="8001000" cy="4248869"/>
          </a:xfrm>
        </p:spPr>
        <p:txBody>
          <a:bodyPr>
            <a:noAutofit/>
          </a:bodyPr>
          <a:lstStyle/>
          <a:p>
            <a:r>
              <a:rPr lang="en-US" dirty="0"/>
              <a:t>Exceptions to Exhaustion Requirements:</a:t>
            </a:r>
            <a:endParaRPr lang="en-US" sz="2400" dirty="0"/>
          </a:p>
          <a:p>
            <a:pPr marL="342900" indent="-342900">
              <a:buFont typeface="Arial" panose="020B0604020202020204" pitchFamily="34" charset="0"/>
              <a:buChar char="•"/>
            </a:pPr>
            <a:r>
              <a:rPr lang="en-US" sz="2600" dirty="0"/>
              <a:t>Some claims of denial of due process or deprivation of constitutional rights where there is no avenue to address the issue with the BIA - </a:t>
            </a:r>
            <a:r>
              <a:rPr lang="en-US" sz="2600" i="1" dirty="0"/>
              <a:t>Bernal-Vallejo v. INS</a:t>
            </a:r>
            <a:r>
              <a:rPr lang="en-US" sz="2600" dirty="0"/>
              <a:t>, 195 F.3d 56, 67 (1st Cir. 1999); </a:t>
            </a:r>
            <a:r>
              <a:rPr lang="en-US" sz="2600" i="1" dirty="0"/>
              <a:t>Calla</a:t>
            </a:r>
            <a:r>
              <a:rPr lang="en-US" sz="2600" dirty="0"/>
              <a:t> </a:t>
            </a:r>
            <a:r>
              <a:rPr lang="en-US" sz="2600" i="1" dirty="0"/>
              <a:t>Mejia v. Sessions,</a:t>
            </a:r>
            <a:r>
              <a:rPr lang="en-US" sz="2600" dirty="0"/>
              <a:t> 866 F.3d. 573, 588 (4th Cir. 2017)</a:t>
            </a:r>
          </a:p>
          <a:p>
            <a:endParaRPr lang="en-US" sz="2600" dirty="0"/>
          </a:p>
          <a:p>
            <a:pPr marL="342900" indent="-342900">
              <a:buFont typeface="Arial" panose="020B0604020202020204" pitchFamily="34" charset="0"/>
              <a:buChar char="•"/>
            </a:pPr>
            <a:r>
              <a:rPr lang="en-US" sz="2600" dirty="0"/>
              <a:t>Citizenship or nationality claims - </a:t>
            </a:r>
            <a:r>
              <a:rPr lang="en-US" sz="2600" i="1" dirty="0" err="1"/>
              <a:t>Theagene</a:t>
            </a:r>
            <a:r>
              <a:rPr lang="en-US" sz="2600" i="1" dirty="0"/>
              <a:t> v. Gonzales</a:t>
            </a:r>
            <a:r>
              <a:rPr lang="en-US" sz="2600" dirty="0"/>
              <a:t>, 411 F.3d 1107, 1110 (9th Cir. 2005). </a:t>
            </a:r>
          </a:p>
          <a:p>
            <a:endParaRPr lang="en-US" sz="2600" dirty="0"/>
          </a:p>
          <a:p>
            <a:pPr marL="342900" indent="-342900">
              <a:buFont typeface="Arial" panose="020B0604020202020204" pitchFamily="34" charset="0"/>
              <a:buChar char="•"/>
            </a:pPr>
            <a:r>
              <a:rPr lang="en-US" sz="2600" dirty="0"/>
              <a:t>Habeas – No statutory exhaustion requirement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7" name="Title 1">
            <a:extLst>
              <a:ext uri="{FF2B5EF4-FFF2-40B4-BE49-F238E27FC236}">
                <a16:creationId xmlns:a16="http://schemas.microsoft.com/office/drawing/2014/main" id="{94A522FE-34BF-4DD4-ACFF-E1FED41367DB}"/>
              </a:ext>
            </a:extLst>
          </p:cNvPr>
          <p:cNvSpPr txBox="1">
            <a:spLocks/>
          </p:cNvSpPr>
          <p:nvPr/>
        </p:nvSpPr>
        <p:spPr>
          <a:xfrm>
            <a:off x="464343" y="533400"/>
            <a:ext cx="7681913"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sz="4800" b="1" dirty="0">
                <a:solidFill>
                  <a:srgbClr val="2E59B0"/>
                </a:solidFill>
                <a:effectLst/>
                <a:latin typeface="Calibri" panose="020F0502020204030204" pitchFamily="34" charset="0"/>
                <a:cs typeface="Calibri"/>
                <a:sym typeface="Calibri"/>
              </a:rPr>
              <a:t>Exhaustion</a:t>
            </a:r>
            <a:endParaRPr lang="en-US" sz="4800" dirty="0">
              <a:latin typeface="Calibri" panose="020F0502020204030204" pitchFamily="34" charset="0"/>
            </a:endParaRPr>
          </a:p>
        </p:txBody>
      </p:sp>
    </p:spTree>
    <p:extLst>
      <p:ext uri="{BB962C8B-B14F-4D97-AF65-F5344CB8AC3E}">
        <p14:creationId xmlns:p14="http://schemas.microsoft.com/office/powerpoint/2010/main" val="1657653660"/>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799" y="2069936"/>
            <a:ext cx="8001000" cy="3962400"/>
          </a:xfrm>
        </p:spPr>
        <p:txBody>
          <a:bodyPr>
            <a:noAutofit/>
          </a:bodyPr>
          <a:lstStyle/>
          <a:p>
            <a:r>
              <a:rPr lang="en-US" dirty="0"/>
              <a:t>Assault and Battery Dangerous Weapon</a:t>
            </a:r>
          </a:p>
          <a:p>
            <a:pPr indent="-457200">
              <a:buFont typeface="Arial" panose="020B0604020202020204" pitchFamily="34" charset="0"/>
              <a:buChar char="•"/>
            </a:pPr>
            <a:r>
              <a:rPr lang="en-US" sz="2600" dirty="0"/>
              <a:t>Coelho v. Sessions 864 F.3d 56 (1st Cir. 2017)</a:t>
            </a:r>
          </a:p>
          <a:p>
            <a:pPr marL="342900" indent="-342900">
              <a:buFont typeface="Arial" panose="020B0604020202020204" pitchFamily="34" charset="0"/>
              <a:buChar char="•"/>
            </a:pPr>
            <a:endParaRPr lang="en-US" sz="2600" dirty="0"/>
          </a:p>
          <a:p>
            <a:r>
              <a:rPr lang="en-US" dirty="0"/>
              <a:t>Arson</a:t>
            </a:r>
            <a:endParaRPr lang="en-US" sz="2600" dirty="0"/>
          </a:p>
          <a:p>
            <a:pPr marL="342900" indent="-342900">
              <a:buFont typeface="Arial" panose="020B0604020202020204" pitchFamily="34" charset="0"/>
              <a:buChar char="•"/>
            </a:pPr>
            <a:r>
              <a:rPr lang="en-US" sz="2600" dirty="0"/>
              <a:t>Rosa Pena v. Sessions 17-1310 (Argued 02/05/2018) (1st Cir.)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7" name="Title 1">
            <a:extLst>
              <a:ext uri="{FF2B5EF4-FFF2-40B4-BE49-F238E27FC236}">
                <a16:creationId xmlns:a16="http://schemas.microsoft.com/office/drawing/2014/main" id="{94A522FE-34BF-4DD4-ACFF-E1FED41367DB}"/>
              </a:ext>
            </a:extLst>
          </p:cNvPr>
          <p:cNvSpPr txBox="1">
            <a:spLocks/>
          </p:cNvSpPr>
          <p:nvPr/>
        </p:nvSpPr>
        <p:spPr>
          <a:xfrm>
            <a:off x="464343" y="533400"/>
            <a:ext cx="7681913"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r>
              <a:rPr lang="en-US" sz="4800" b="1" dirty="0">
                <a:solidFill>
                  <a:srgbClr val="2E59B0"/>
                </a:solidFill>
                <a:effectLst/>
                <a:cs typeface="Calibri"/>
                <a:sym typeface="Calibri"/>
              </a:rPr>
              <a:t>Bonus CIMT Update!</a:t>
            </a:r>
            <a:endParaRPr lang="en-US" sz="4800" dirty="0"/>
          </a:p>
        </p:txBody>
      </p:sp>
    </p:spTree>
    <p:extLst>
      <p:ext uri="{BB962C8B-B14F-4D97-AF65-F5344CB8AC3E}">
        <p14:creationId xmlns:p14="http://schemas.microsoft.com/office/powerpoint/2010/main" val="447009376"/>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latin typeface="Calibri"/>
                <a:ea typeface="Calibri"/>
                <a:cs typeface="Calibri"/>
                <a:sym typeface="Calibri"/>
              </a:rPr>
              <a:t>Questions and Answers</a:t>
            </a:r>
            <a:endParaRPr b="1" dirty="0"/>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3028189616"/>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6406760" cy="1523495"/>
          </a:xfrm>
        </p:spPr>
        <p:txBody>
          <a:bodyPr/>
          <a:lstStyle/>
          <a:p>
            <a:pPr algn="ctr"/>
            <a:r>
              <a:rPr lang="en-US" sz="4800" b="1" dirty="0">
                <a:solidFill>
                  <a:srgbClr val="2E59B0"/>
                </a:solidFill>
                <a:effectLst/>
                <a:ea typeface="Calibri"/>
                <a:cs typeface="Calibri"/>
                <a:sym typeface="Calibri"/>
              </a:rPr>
              <a:t>ICE, ICE, Baby: </a:t>
            </a:r>
            <a:br>
              <a:rPr lang="en-US" sz="4800" b="1" dirty="0">
                <a:solidFill>
                  <a:srgbClr val="2E59B0"/>
                </a:solidFill>
                <a:effectLst/>
                <a:ea typeface="Calibri"/>
                <a:cs typeface="Calibri"/>
                <a:sym typeface="Calibri"/>
              </a:rPr>
            </a:br>
            <a:r>
              <a:rPr lang="en-US" sz="4800" b="1" dirty="0">
                <a:solidFill>
                  <a:srgbClr val="2E59B0"/>
                </a:solidFill>
                <a:effectLst/>
                <a:ea typeface="Calibri"/>
                <a:cs typeface="Calibri"/>
                <a:sym typeface="Calibri"/>
              </a:rPr>
              <a:t>Pre- and Post-Removal</a:t>
            </a:r>
            <a:br>
              <a:rPr lang="en-US" sz="4800" b="1" dirty="0">
                <a:effectLst/>
              </a:rPr>
            </a:br>
            <a:br>
              <a:rPr lang="en-US" sz="4800" b="1" dirty="0">
                <a:effectLst/>
              </a:rPr>
            </a:br>
            <a:br>
              <a:rPr lang="en-US" sz="4800" b="1" dirty="0">
                <a:effectLst/>
              </a:rPr>
            </a:br>
            <a:endParaRPr lang="en-US" sz="4800" b="1"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512754" y="2133095"/>
            <a:ext cx="8413750" cy="461665"/>
          </a:xfrm>
        </p:spPr>
        <p:txBody>
          <a:bodyPr/>
          <a:lstStyle/>
          <a:p>
            <a:r>
              <a:rPr lang="en-US" b="1" dirty="0"/>
              <a:t>Moderator:  </a:t>
            </a:r>
          </a:p>
          <a:p>
            <a:pPr marL="855663" indent="-390525">
              <a:buFont typeface="Arial" panose="020B0604020202020204" pitchFamily="34" charset="0"/>
              <a:buChar char="•"/>
            </a:pPr>
            <a:r>
              <a:rPr lang="en-US" sz="2800" i="1" dirty="0"/>
              <a:t>Annelise Araujo</a:t>
            </a:r>
            <a:br>
              <a:rPr lang="en-US" sz="2800" dirty="0"/>
            </a:br>
            <a:endParaRPr lang="en-US" sz="2400" i="1" dirty="0"/>
          </a:p>
          <a:p>
            <a:r>
              <a:rPr lang="en-US" b="1" dirty="0"/>
              <a:t>Panelists: </a:t>
            </a:r>
          </a:p>
          <a:p>
            <a:pPr marL="855663" indent="-342900">
              <a:buFont typeface="Arial" panose="020B0604020202020204" pitchFamily="34" charset="0"/>
              <a:buChar char="•"/>
            </a:pPr>
            <a:r>
              <a:rPr lang="en-US" sz="2800" i="1" dirty="0"/>
              <a:t>Kerry Doyle</a:t>
            </a:r>
          </a:p>
          <a:p>
            <a:pPr marL="855663" indent="-342900">
              <a:buFont typeface="Arial" panose="020B0604020202020204" pitchFamily="34" charset="0"/>
              <a:buChar char="•"/>
            </a:pPr>
            <a:r>
              <a:rPr lang="en-US" sz="2800" i="1" dirty="0"/>
              <a:t>Ron Abramson</a:t>
            </a:r>
            <a:br>
              <a:rPr lang="en-US" dirty="0"/>
            </a:br>
            <a:r>
              <a:rPr lang="en-US" dirty="0"/>
              <a:t> </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756894444"/>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62" y="304800"/>
            <a:ext cx="7196607" cy="876300"/>
          </a:xfrm>
        </p:spPr>
        <p:txBody>
          <a:bodyPr/>
          <a:lstStyle/>
          <a:p>
            <a:pPr algn="ctr"/>
            <a:r>
              <a:rPr lang="en-US" sz="4800" b="1" dirty="0">
                <a:solidFill>
                  <a:srgbClr val="2E59B0"/>
                </a:solidFill>
                <a:effectLst/>
                <a:sym typeface="Calibri"/>
              </a:rPr>
              <a:t>Changes to ICE Priorities</a:t>
            </a:r>
            <a:endParaRPr lang="en-US" sz="4800" dirty="0">
              <a:effectLst/>
            </a:endParaRPr>
          </a:p>
        </p:txBody>
      </p:sp>
      <p:sp>
        <p:nvSpPr>
          <p:cNvPr id="3" name="Subtitle 2"/>
          <p:cNvSpPr>
            <a:spLocks noGrp="1"/>
          </p:cNvSpPr>
          <p:nvPr>
            <p:ph type="subTitle" idx="1"/>
          </p:nvPr>
        </p:nvSpPr>
        <p:spPr>
          <a:xfrm>
            <a:off x="187076" y="1676400"/>
            <a:ext cx="8635559" cy="4191000"/>
          </a:xfrm>
        </p:spPr>
        <p:txBody>
          <a:bodyPr>
            <a:normAutofit fontScale="92500"/>
          </a:bodyPr>
          <a:lstStyle/>
          <a:p>
            <a:endParaRPr lang="en-US" sz="1600" dirty="0"/>
          </a:p>
          <a:p>
            <a:pPr algn="ctr"/>
            <a:r>
              <a:rPr lang="en-US" sz="2800" b="1" dirty="0">
                <a:hlinkClick r:id="rId3"/>
              </a:rPr>
              <a:t>JAN 15, 2017 MEMO</a:t>
            </a:r>
            <a:endParaRPr lang="en-US" sz="2800" b="1" dirty="0"/>
          </a:p>
          <a:p>
            <a:endParaRPr lang="en-US" sz="1600" dirty="0"/>
          </a:p>
          <a:p>
            <a:endParaRPr lang="en-US" sz="1600" dirty="0"/>
          </a:p>
          <a:p>
            <a:r>
              <a:rPr lang="en-US" sz="2400" dirty="0"/>
              <a:t>(b) Have been charged with any criminal offense, where such charge has not been resolved;</a:t>
            </a:r>
            <a:br>
              <a:rPr lang="en-US" sz="2400" dirty="0"/>
            </a:br>
            <a:endParaRPr lang="en-US" sz="2400" dirty="0"/>
          </a:p>
          <a:p>
            <a:r>
              <a:rPr lang="en-US" sz="2400" b="1" u="sng" dirty="0"/>
              <a:t>(c) Have committed acts that constitute a chargeable criminal offense;</a:t>
            </a:r>
            <a:br>
              <a:rPr lang="en-US" sz="2400" b="1" u="sng" dirty="0"/>
            </a:br>
            <a:endParaRPr lang="en-US" sz="2400" b="1" u="sng" dirty="0"/>
          </a:p>
          <a:p>
            <a:r>
              <a:rPr lang="en-US" sz="2400" b="1" u="sng" dirty="0"/>
              <a:t>(f) Are subject to a final order of removal, but who have not complied with their legal obligation to depart the United States; or</a:t>
            </a:r>
            <a:br>
              <a:rPr lang="en-US" sz="2400" b="1" u="sng" dirty="0"/>
            </a:br>
            <a:endParaRPr lang="en-US" sz="2400" b="1" u="sng" dirty="0"/>
          </a:p>
          <a:p>
            <a:r>
              <a:rPr lang="en-US" sz="2400" dirty="0"/>
              <a:t>(g) In the judgment of an immigration officer, otherwise pose a risk to public safety or national security.</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014750985"/>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5391" y="163055"/>
            <a:ext cx="8001000" cy="990600"/>
          </a:xfrm>
        </p:spPr>
        <p:txBody>
          <a:bodyPr/>
          <a:lstStyle/>
          <a:p>
            <a:pPr algn="ctr"/>
            <a:r>
              <a:rPr lang="en-US" sz="4400" b="1" dirty="0">
                <a:solidFill>
                  <a:srgbClr val="2E59B0"/>
                </a:solidFill>
                <a:effectLst/>
                <a:sym typeface="Calibri"/>
              </a:rPr>
              <a:t>ICE &amp; Local Law Enforcement</a:t>
            </a:r>
            <a:endParaRPr lang="en-US" sz="4400" dirty="0"/>
          </a:p>
        </p:txBody>
      </p:sp>
      <p:sp>
        <p:nvSpPr>
          <p:cNvPr id="3" name="Subtitle 2"/>
          <p:cNvSpPr>
            <a:spLocks noGrp="1"/>
          </p:cNvSpPr>
          <p:nvPr>
            <p:ph type="subTitle" idx="1"/>
          </p:nvPr>
        </p:nvSpPr>
        <p:spPr>
          <a:xfrm>
            <a:off x="290639" y="1499049"/>
            <a:ext cx="8229600" cy="3855179"/>
          </a:xfrm>
        </p:spPr>
        <p:txBody>
          <a:bodyPr/>
          <a:lstStyle/>
          <a:p>
            <a:pPr marL="914382" lvl="1" indent="-457200" algn="l">
              <a:lnSpc>
                <a:spcPct val="100000"/>
              </a:lnSpc>
              <a:buFont typeface="Arial" charset="0"/>
              <a:buChar char="•"/>
            </a:pPr>
            <a:r>
              <a:rPr lang="en-US" sz="3500" dirty="0">
                <a:solidFill>
                  <a:schemeClr val="tx1"/>
                </a:solidFill>
              </a:rPr>
              <a:t>Federal INA 287(g)</a:t>
            </a:r>
          </a:p>
          <a:p>
            <a:pPr marL="914382" lvl="1" indent="-457200" algn="l">
              <a:lnSpc>
                <a:spcPct val="100000"/>
              </a:lnSpc>
              <a:buFont typeface="Arial" charset="0"/>
              <a:buChar char="•"/>
            </a:pPr>
            <a:r>
              <a:rPr lang="en-US" sz="3500" dirty="0">
                <a:solidFill>
                  <a:schemeClr val="tx1"/>
                </a:solidFill>
                <a:hlinkClick r:id="rId2"/>
              </a:rPr>
              <a:t>ICE Courthouse policy</a:t>
            </a:r>
            <a:endParaRPr lang="en-US" sz="3500" dirty="0">
              <a:solidFill>
                <a:schemeClr val="tx1"/>
              </a:solidFill>
            </a:endParaRPr>
          </a:p>
          <a:p>
            <a:pPr marL="914382" lvl="1" indent="-457200" algn="l">
              <a:lnSpc>
                <a:spcPct val="100000"/>
              </a:lnSpc>
              <a:buFont typeface="Arial" charset="0"/>
              <a:buChar char="•"/>
            </a:pPr>
            <a:r>
              <a:rPr lang="en-US" sz="3500" dirty="0">
                <a:solidFill>
                  <a:schemeClr val="tx1"/>
                </a:solidFill>
              </a:rPr>
              <a:t>But </a:t>
            </a:r>
            <a:r>
              <a:rPr lang="en-US" sz="3500" i="1" dirty="0">
                <a:solidFill>
                  <a:schemeClr val="tx1"/>
                </a:solidFill>
              </a:rPr>
              <a:t>see</a:t>
            </a:r>
            <a:r>
              <a:rPr lang="en-US" sz="3500" dirty="0">
                <a:solidFill>
                  <a:schemeClr val="tx1"/>
                </a:solidFill>
              </a:rPr>
              <a:t> </a:t>
            </a:r>
            <a:r>
              <a:rPr lang="en-US" sz="3500" dirty="0">
                <a:solidFill>
                  <a:schemeClr val="tx1"/>
                </a:solidFill>
                <a:hlinkClick r:id="rId3"/>
              </a:rPr>
              <a:t>Lunn vs. Commonwealth</a:t>
            </a:r>
            <a:r>
              <a:rPr lang="en-US" sz="3500" dirty="0">
                <a:solidFill>
                  <a:schemeClr val="tx1"/>
                </a:solidFill>
              </a:rPr>
              <a:t> (SJC-12276)</a:t>
            </a:r>
          </a:p>
          <a:p>
            <a:pPr marL="914382" lvl="1" indent="-457200" algn="l">
              <a:lnSpc>
                <a:spcPct val="100000"/>
              </a:lnSpc>
              <a:buFont typeface="Arial" charset="0"/>
              <a:buChar char="•"/>
            </a:pPr>
            <a:r>
              <a:rPr lang="en-US" sz="3500" dirty="0">
                <a:solidFill>
                  <a:schemeClr val="tx1"/>
                </a:solidFill>
                <a:hlinkClick r:id="rId4"/>
              </a:rPr>
              <a:t>New Baker proposal for MA</a:t>
            </a:r>
            <a:endParaRPr lang="en-US" sz="3500" dirty="0">
              <a:solidFill>
                <a:schemeClr val="tx1"/>
              </a:solidFill>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797498579"/>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08726"/>
            <a:ext cx="6096000" cy="1483795"/>
          </a:xfrm>
        </p:spPr>
        <p:txBody>
          <a:bodyPr/>
          <a:lstStyle/>
          <a:p>
            <a:pPr algn="ctr"/>
            <a:r>
              <a:rPr lang="en-US" b="1" dirty="0">
                <a:solidFill>
                  <a:srgbClr val="2E59B0"/>
                </a:solidFill>
                <a:effectLst/>
                <a:cs typeface="Calibri"/>
                <a:sym typeface="Calibri"/>
              </a:rPr>
              <a:t>USCIS Interviews and ICE Check-Ins</a:t>
            </a:r>
            <a:br>
              <a:rPr lang="en-US" b="1" dirty="0">
                <a:solidFill>
                  <a:srgbClr val="2E59B0"/>
                </a:solidFill>
                <a:effectLst/>
                <a:cs typeface="Calibri"/>
                <a:sym typeface="Calibri"/>
              </a:rPr>
            </a:br>
            <a:r>
              <a:rPr lang="en-US" dirty="0"/>
              <a:t> </a:t>
            </a:r>
          </a:p>
        </p:txBody>
      </p:sp>
      <p:sp>
        <p:nvSpPr>
          <p:cNvPr id="3" name="Subtitle 2"/>
          <p:cNvSpPr>
            <a:spLocks noGrp="1"/>
          </p:cNvSpPr>
          <p:nvPr>
            <p:ph type="subTitle" idx="1"/>
          </p:nvPr>
        </p:nvSpPr>
        <p:spPr>
          <a:xfrm>
            <a:off x="650289" y="2035206"/>
            <a:ext cx="7043208" cy="461665"/>
          </a:xfrm>
        </p:spPr>
        <p:txBody>
          <a:bodyPr/>
          <a:lstStyle/>
          <a:p>
            <a:pPr marL="457200" indent="-457200">
              <a:buFont typeface="Arial" panose="020B0604020202020204" pitchFamily="34" charset="0"/>
              <a:buChar char="•"/>
            </a:pPr>
            <a:r>
              <a:rPr lang="en-US" dirty="0"/>
              <a:t>What can you do if your client is arrested?</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Petition for Habeas Corpus!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i="1" dirty="0">
                <a:hlinkClick r:id="rId2"/>
              </a:rPr>
              <a:t>Matter of Torres-Garcia</a:t>
            </a:r>
            <a:r>
              <a:rPr lang="en-US" dirty="0">
                <a:hlinkClick r:id="rId2"/>
              </a:rPr>
              <a:t>, 23 I&amp;N Dec. 866 (BIA 2006)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95857773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1086679" y="163055"/>
            <a:ext cx="7681800" cy="1143000"/>
          </a:xfrm>
          <a:prstGeom prst="rect">
            <a:avLst/>
          </a:prstGeom>
          <a:noFill/>
          <a:ln>
            <a:noFill/>
          </a:ln>
        </p:spPr>
        <p:txBody>
          <a:bodyPr spcFirstLastPara="1" wrap="square" lIns="0" tIns="0" rIns="0" bIns="0" anchor="t" anchorCtr="0">
            <a:noAutofit/>
          </a:bodyPr>
          <a:lstStyle/>
          <a:p>
            <a:pPr lvl="0" algn="ctr">
              <a:buClr>
                <a:schemeClr val="dk1"/>
              </a:buClr>
            </a:pPr>
            <a:r>
              <a:rPr lang="en-US" sz="4800" b="1" dirty="0"/>
              <a:t>The Liar Paradox: </a:t>
            </a:r>
            <a:br>
              <a:rPr lang="en-US" sz="4800" b="1" dirty="0"/>
            </a:br>
            <a:r>
              <a:rPr lang="en-US" sz="4800" b="1" dirty="0"/>
              <a:t>Your Client Lied</a:t>
            </a:r>
            <a:endParaRPr sz="4800" dirty="0">
              <a:solidFill>
                <a:schemeClr val="dk1"/>
              </a:solidFill>
            </a:endParaRPr>
          </a:p>
          <a:p>
            <a:pPr marL="0" marR="0" lvl="0" indent="0" algn="l" rtl="0">
              <a:lnSpc>
                <a:spcPct val="90000"/>
              </a:lnSpc>
              <a:spcBef>
                <a:spcPts val="0"/>
              </a:spcBef>
              <a:spcAft>
                <a:spcPts val="0"/>
              </a:spcAft>
              <a:buClr>
                <a:schemeClr val="dk1"/>
              </a:buClr>
              <a:buSzPts val="5400"/>
              <a:buFont typeface="Calibri"/>
              <a:buNone/>
            </a:pPr>
            <a:r>
              <a:rPr lang="en-US" sz="2800" dirty="0">
                <a:solidFill>
                  <a:schemeClr val="dk1"/>
                </a:solidFill>
              </a:rPr>
              <a:t> </a:t>
            </a:r>
            <a:endParaRPr sz="2800" dirty="0"/>
          </a:p>
        </p:txBody>
      </p:sp>
      <p:sp>
        <p:nvSpPr>
          <p:cNvPr id="96" name="Shape 96"/>
          <p:cNvSpPr txBox="1">
            <a:spLocks noGrp="1"/>
          </p:cNvSpPr>
          <p:nvPr>
            <p:ph type="subTitle" idx="1"/>
          </p:nvPr>
        </p:nvSpPr>
        <p:spPr>
          <a:xfrm>
            <a:off x="609600" y="2060599"/>
            <a:ext cx="8104499" cy="3563151"/>
          </a:xfrm>
          <a:prstGeom prst="rect">
            <a:avLst/>
          </a:prstGeom>
          <a:noFill/>
          <a:ln>
            <a:noFill/>
          </a:ln>
        </p:spPr>
        <p:txBody>
          <a:bodyPr spcFirstLastPara="1" wrap="square" lIns="0" tIns="0" rIns="0" bIns="0" anchor="t" anchorCtr="0">
            <a:noAutofit/>
          </a:bodyPr>
          <a:lstStyle/>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Candor to the Tribunal v. Client Confidentiality </a:t>
            </a:r>
          </a:p>
          <a:p>
            <a:pPr marL="571500" marR="0" lvl="0" indent="-571500" algn="l" rtl="0">
              <a:lnSpc>
                <a:spcPct val="90000"/>
              </a:lnSpc>
              <a:spcBef>
                <a:spcPts val="0"/>
              </a:spcBef>
              <a:spcAft>
                <a:spcPts val="0"/>
              </a:spcAft>
              <a:buClrTx/>
              <a:buSzPts val="4000"/>
              <a:buFont typeface="Arial" panose="020B0604020202020204" pitchFamily="34" charset="0"/>
              <a:buChar char="•"/>
            </a:pPr>
            <a:endParaRPr lang="en-US" sz="4000" dirty="0">
              <a:solidFill>
                <a:schemeClr val="tx1"/>
              </a:solidFill>
            </a:endParaRPr>
          </a:p>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Remonstrating with Your Client</a:t>
            </a:r>
          </a:p>
          <a:p>
            <a:pPr marL="571500" marR="0" lvl="0" indent="-571500" algn="l" rtl="0">
              <a:lnSpc>
                <a:spcPct val="90000"/>
              </a:lnSpc>
              <a:spcBef>
                <a:spcPts val="0"/>
              </a:spcBef>
              <a:spcAft>
                <a:spcPts val="0"/>
              </a:spcAft>
              <a:buClrTx/>
              <a:buSzPts val="4000"/>
              <a:buFont typeface="Arial" panose="020B0604020202020204" pitchFamily="34" charset="0"/>
              <a:buChar char="•"/>
            </a:pPr>
            <a:endParaRPr lang="en-US" sz="4000" dirty="0">
              <a:solidFill>
                <a:schemeClr val="tx1"/>
              </a:solidFill>
            </a:endParaRPr>
          </a:p>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Duration of the Obligation of Candor</a:t>
            </a:r>
            <a:endParaRPr sz="4000" dirty="0">
              <a:solidFill>
                <a:schemeClr val="tx1"/>
              </a:solidFill>
            </a:endParaRPr>
          </a:p>
          <a:p>
            <a:pPr marL="0" marR="0" lvl="0" indent="0" algn="l" rtl="0">
              <a:lnSpc>
                <a:spcPct val="90000"/>
              </a:lnSpc>
              <a:spcBef>
                <a:spcPts val="0"/>
              </a:spcBef>
              <a:spcAft>
                <a:spcPts val="0"/>
              </a:spcAft>
              <a:buNone/>
            </a:pPr>
            <a:endParaRPr dirty="0"/>
          </a:p>
        </p:txBody>
      </p:sp>
      <p:pic>
        <p:nvPicPr>
          <p:cNvPr id="97" name="Shape 97"/>
          <p:cNvPicPr preferRelativeResize="0"/>
          <p:nvPr/>
        </p:nvPicPr>
        <p:blipFill rotWithShape="1">
          <a:blip r:embed="rId3">
            <a:alphaModFix/>
          </a:blip>
          <a:srcRect/>
          <a:stretch/>
        </p:blipFill>
        <p:spPr>
          <a:xfrm>
            <a:off x="6891807" y="163055"/>
            <a:ext cx="2048552" cy="1513345"/>
          </a:xfrm>
          <a:prstGeom prst="rect">
            <a:avLst/>
          </a:prstGeom>
          <a:noFill/>
          <a:ln>
            <a:noFill/>
          </a:ln>
        </p:spPr>
      </p:pic>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846" y="163055"/>
            <a:ext cx="5760181" cy="1483795"/>
          </a:xfrm>
        </p:spPr>
        <p:txBody>
          <a:bodyPr/>
          <a:lstStyle/>
          <a:p>
            <a:pPr algn="ctr"/>
            <a:r>
              <a:rPr lang="en-US" b="1" dirty="0">
                <a:solidFill>
                  <a:srgbClr val="2E59B0"/>
                </a:solidFill>
                <a:effectLst/>
                <a:cs typeface="Calibri"/>
                <a:sym typeface="Calibri"/>
              </a:rPr>
              <a:t>Motions to Reopen</a:t>
            </a:r>
            <a:endParaRPr lang="en-US" dirty="0"/>
          </a:p>
        </p:txBody>
      </p:sp>
      <p:sp>
        <p:nvSpPr>
          <p:cNvPr id="3" name="Subtitle 2"/>
          <p:cNvSpPr>
            <a:spLocks noGrp="1"/>
          </p:cNvSpPr>
          <p:nvPr>
            <p:ph type="subTitle" idx="1"/>
          </p:nvPr>
        </p:nvSpPr>
        <p:spPr>
          <a:xfrm>
            <a:off x="558359" y="1788595"/>
            <a:ext cx="8382000" cy="3962400"/>
          </a:xfrm>
        </p:spPr>
        <p:txBody>
          <a:bodyPr/>
          <a:lstStyle/>
          <a:p>
            <a:pPr marL="457200" indent="-457200">
              <a:buFont typeface="Arial" charset="0"/>
              <a:buChar char="•"/>
            </a:pPr>
            <a:r>
              <a:rPr lang="en-US" dirty="0"/>
              <a:t>The importance of a FOIA</a:t>
            </a:r>
          </a:p>
          <a:p>
            <a:pPr marL="457200" indent="-457200">
              <a:buFont typeface="Arial" charset="0"/>
              <a:buChar char="•"/>
            </a:pPr>
            <a:endParaRPr lang="en-US" dirty="0"/>
          </a:p>
          <a:p>
            <a:pPr marL="457200" indent="-457200">
              <a:buFont typeface="Arial" charset="0"/>
              <a:buChar char="•"/>
            </a:pPr>
            <a:r>
              <a:rPr lang="en-US" dirty="0"/>
              <a:t>What to look for in the FOIA response</a:t>
            </a:r>
          </a:p>
          <a:p>
            <a:pPr marL="457200" indent="-457200">
              <a:buFont typeface="Arial" charset="0"/>
              <a:buChar char="•"/>
            </a:pPr>
            <a:endParaRPr lang="en-US" dirty="0"/>
          </a:p>
          <a:p>
            <a:pPr marL="457200" indent="-457200">
              <a:buFont typeface="Arial" charset="0"/>
              <a:buChar char="•"/>
            </a:pPr>
            <a:r>
              <a:rPr lang="en-US" dirty="0"/>
              <a:t>When you should file the MTR?</a:t>
            </a:r>
          </a:p>
          <a:p>
            <a:pPr marL="457200" indent="-457200">
              <a:buFont typeface="Arial" charset="0"/>
              <a:buChar char="•"/>
            </a:pPr>
            <a:endParaRPr lang="en-US" dirty="0"/>
          </a:p>
          <a:p>
            <a:pPr marL="457200" indent="-457200">
              <a:buFont typeface="Arial" charset="0"/>
              <a:buChar char="•"/>
            </a:pPr>
            <a:r>
              <a:rPr lang="en-US" dirty="0"/>
              <a:t>What happens when you file the MTR?	</a:t>
            </a:r>
          </a:p>
          <a:p>
            <a:r>
              <a:rPr lang="en-US" dirty="0"/>
              <a:t> 	- Denial of MTR? Now what? 	  	 </a:t>
            </a:r>
          </a:p>
          <a:p>
            <a:r>
              <a:rPr lang="en-US" dirty="0"/>
              <a:t>	- Stays of removal at the BIA</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036146462"/>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62527"/>
            <a:ext cx="6400800" cy="914400"/>
          </a:xfrm>
        </p:spPr>
        <p:txBody>
          <a:bodyPr/>
          <a:lstStyle/>
          <a:p>
            <a:pPr algn="ctr"/>
            <a:r>
              <a:rPr lang="en-US" b="1" dirty="0">
                <a:solidFill>
                  <a:srgbClr val="2E59B0"/>
                </a:solidFill>
                <a:effectLst/>
                <a:cs typeface="Calibri"/>
                <a:sym typeface="Calibri"/>
              </a:rPr>
              <a:t>The End of the Road? </a:t>
            </a:r>
            <a:endParaRPr lang="en-US" dirty="0"/>
          </a:p>
        </p:txBody>
      </p:sp>
      <p:sp>
        <p:nvSpPr>
          <p:cNvPr id="3" name="Subtitle 2"/>
          <p:cNvSpPr>
            <a:spLocks noGrp="1"/>
          </p:cNvSpPr>
          <p:nvPr>
            <p:ph type="subTitle" idx="1"/>
          </p:nvPr>
        </p:nvSpPr>
        <p:spPr>
          <a:xfrm>
            <a:off x="153411" y="1605201"/>
            <a:ext cx="8610600" cy="3810000"/>
          </a:xfrm>
        </p:spPr>
        <p:txBody>
          <a:bodyPr/>
          <a:lstStyle/>
          <a:p>
            <a:pPr marL="457200" indent="-457200">
              <a:buFont typeface="Arial" panose="020B0604020202020204" pitchFamily="34" charset="0"/>
              <a:buChar char="•"/>
            </a:pPr>
            <a:r>
              <a:rPr lang="en-US" dirty="0"/>
              <a:t>Stays are being universally denied – file it or not?</a:t>
            </a:r>
            <a:br>
              <a:rPr lang="en-US" dirty="0"/>
            </a:br>
            <a:endParaRPr lang="en-US" dirty="0"/>
          </a:p>
          <a:p>
            <a:pPr marL="457200" indent="-457200">
              <a:buFont typeface="Arial" panose="020B0604020202020204" pitchFamily="34" charset="0"/>
              <a:buChar char="•"/>
            </a:pPr>
            <a:r>
              <a:rPr lang="en-US" dirty="0"/>
              <a:t>30/60-30 Rule</a:t>
            </a:r>
            <a:br>
              <a:rPr lang="en-US" dirty="0"/>
            </a:br>
            <a:endParaRPr lang="en-US" dirty="0"/>
          </a:p>
          <a:p>
            <a:pPr marL="457200" indent="-457200">
              <a:buFont typeface="Arial" panose="020B0604020202020204" pitchFamily="34" charset="0"/>
              <a:buChar char="•"/>
            </a:pPr>
            <a:r>
              <a:rPr lang="en-US" dirty="0"/>
              <a:t>Federal litigation beyond EOIR</a:t>
            </a:r>
          </a:p>
          <a:p>
            <a:pPr marL="1257263" lvl="2" indent="-342900" algn="l">
              <a:buFont typeface="Arial" panose="020B0604020202020204" pitchFamily="34" charset="0"/>
              <a:buChar char="•"/>
            </a:pPr>
            <a:r>
              <a:rPr lang="en-US" i="1" dirty="0" err="1">
                <a:solidFill>
                  <a:schemeClr val="tx1"/>
                </a:solidFill>
              </a:rPr>
              <a:t>Devitri</a:t>
            </a:r>
            <a:r>
              <a:rPr lang="en-US" i="1" dirty="0">
                <a:solidFill>
                  <a:schemeClr val="tx1"/>
                </a:solidFill>
              </a:rPr>
              <a:t>, et al </a:t>
            </a:r>
            <a:r>
              <a:rPr lang="en-US" dirty="0">
                <a:solidFill>
                  <a:schemeClr val="tx1"/>
                </a:solidFill>
              </a:rPr>
              <a:t>v</a:t>
            </a:r>
            <a:r>
              <a:rPr lang="en-US" i="1" dirty="0">
                <a:solidFill>
                  <a:schemeClr val="tx1"/>
                </a:solidFill>
              </a:rPr>
              <a:t>. </a:t>
            </a:r>
            <a:r>
              <a:rPr lang="en-US" i="1" dirty="0" err="1">
                <a:solidFill>
                  <a:schemeClr val="tx1"/>
                </a:solidFill>
              </a:rPr>
              <a:t>Cronen</a:t>
            </a:r>
            <a:r>
              <a:rPr lang="en-US" i="1" dirty="0">
                <a:solidFill>
                  <a:schemeClr val="tx1"/>
                </a:solidFill>
              </a:rPr>
              <a:t>, et al</a:t>
            </a:r>
            <a:r>
              <a:rPr lang="en-US" dirty="0">
                <a:solidFill>
                  <a:schemeClr val="tx1"/>
                </a:solidFill>
              </a:rPr>
              <a:t>. (case 1:17-cv-11842-PBS)</a:t>
            </a:r>
          </a:p>
          <a:p>
            <a:pPr marL="1257263" lvl="2" indent="-342900" algn="l">
              <a:buFont typeface="Arial" panose="020B0604020202020204" pitchFamily="34" charset="0"/>
              <a:buChar char="•"/>
            </a:pPr>
            <a:r>
              <a:rPr lang="en-US" i="1" dirty="0" err="1">
                <a:solidFill>
                  <a:schemeClr val="tx1"/>
                </a:solidFill>
              </a:rPr>
              <a:t>Rombot</a:t>
            </a:r>
            <a:r>
              <a:rPr lang="en-US" i="1" dirty="0">
                <a:solidFill>
                  <a:schemeClr val="tx1"/>
                </a:solidFill>
              </a:rPr>
              <a:t> v. Steven Souza (1:17-cv-11577-PBS)</a:t>
            </a:r>
          </a:p>
          <a:p>
            <a:pPr marL="1257263" lvl="2" indent="-342900" algn="l">
              <a:buFont typeface="Arial" panose="020B0604020202020204" pitchFamily="34" charset="0"/>
              <a:buChar char="•"/>
            </a:pPr>
            <a:r>
              <a:rPr lang="en-US" i="1" dirty="0" err="1">
                <a:solidFill>
                  <a:schemeClr val="tx1"/>
                </a:solidFill>
              </a:rPr>
              <a:t>Zadyvdas</a:t>
            </a:r>
            <a:r>
              <a:rPr lang="en-US" i="1" dirty="0">
                <a:solidFill>
                  <a:schemeClr val="tx1"/>
                </a:solidFill>
              </a:rPr>
              <a:t> v. Davis</a:t>
            </a:r>
            <a:r>
              <a:rPr lang="en-US" dirty="0">
                <a:solidFill>
                  <a:schemeClr val="tx1"/>
                </a:solidFill>
              </a:rPr>
              <a:t>, 533 U.S. 678, (2001)</a:t>
            </a:r>
          </a:p>
          <a:p>
            <a:pPr marL="1257263" lvl="2" indent="-342900" algn="l">
              <a:buFont typeface="Arial" panose="020B0604020202020204" pitchFamily="34" charset="0"/>
              <a:buChar char="•"/>
            </a:pPr>
            <a:r>
              <a:rPr lang="en-US" dirty="0" err="1">
                <a:solidFill>
                  <a:schemeClr val="tx1"/>
                </a:solidFill>
              </a:rPr>
              <a:t>Haoud</a:t>
            </a:r>
            <a:r>
              <a:rPr lang="en-US" dirty="0">
                <a:solidFill>
                  <a:schemeClr val="tx1"/>
                </a:solidFill>
              </a:rPr>
              <a:t> v. Ashcroft, 350 F.3d 201(1</a:t>
            </a:r>
            <a:r>
              <a:rPr lang="en-US" baseline="30000" dirty="0">
                <a:solidFill>
                  <a:schemeClr val="tx1"/>
                </a:solidFill>
              </a:rPr>
              <a:t>ST</a:t>
            </a:r>
            <a:r>
              <a:rPr lang="en-US" dirty="0">
                <a:solidFill>
                  <a:schemeClr val="tx1"/>
                </a:solidFill>
              </a:rPr>
              <a:t> Cir. 2003) </a:t>
            </a:r>
          </a:p>
          <a:p>
            <a:pPr marL="914382" lvl="1" indent="-457200">
              <a:buFontTx/>
              <a:buChar char="-"/>
            </a:pPr>
            <a:endParaRPr lang="en-US" dirty="0">
              <a:solidFill>
                <a:schemeClr val="tx1"/>
              </a:solidFill>
            </a:endParaRPr>
          </a:p>
          <a:p>
            <a:pPr marL="914382" lvl="1" indent="-457200">
              <a:buFontTx/>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238758175"/>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effectLst/>
                <a:sym typeface="Calibri"/>
              </a:rPr>
              <a:t>Questions and Answers</a:t>
            </a:r>
            <a:endParaRPr b="1" dirty="0">
              <a:effectLst/>
            </a:endParaRPr>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3328096147"/>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490" y="237366"/>
            <a:ext cx="6712389" cy="1828800"/>
          </a:xfrm>
        </p:spPr>
        <p:txBody>
          <a:bodyPr/>
          <a:lstStyle/>
          <a:p>
            <a:r>
              <a:rPr lang="en-US" sz="5000" b="1" dirty="0">
                <a:solidFill>
                  <a:srgbClr val="2E59B0"/>
                </a:solidFill>
                <a:effectLst/>
                <a:ea typeface="Calibri"/>
                <a:cs typeface="Calibri"/>
                <a:sym typeface="Calibri"/>
              </a:rPr>
              <a:t>Compliance Strategies to Defend our Clients</a:t>
            </a:r>
            <a:br>
              <a:rPr lang="en-US" sz="3200" dirty="0">
                <a:effectLst/>
              </a:rPr>
            </a:br>
            <a:br>
              <a:rPr lang="en-US" sz="3200" dirty="0">
                <a:effectLst/>
              </a:rPr>
            </a:br>
            <a:endParaRPr lang="en-US" sz="3200" dirty="0">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50411" y="2133095"/>
            <a:ext cx="8631246" cy="461665"/>
          </a:xfrm>
        </p:spPr>
        <p:txBody>
          <a:bodyPr/>
          <a:lstStyle/>
          <a:p>
            <a:r>
              <a:rPr lang="en-US" b="1" dirty="0"/>
              <a:t>Moderator:  </a:t>
            </a:r>
          </a:p>
          <a:p>
            <a:pPr marL="855663" indent="-390525">
              <a:buFont typeface="Arial" panose="020B0604020202020204" pitchFamily="34" charset="0"/>
              <a:buChar char="•"/>
            </a:pPr>
            <a:r>
              <a:rPr lang="en-US" sz="2800" i="1" dirty="0"/>
              <a:t>Leslie </a:t>
            </a:r>
            <a:r>
              <a:rPr lang="en-US" sz="2800" i="1" dirty="0" err="1"/>
              <a:t>Ditrani</a:t>
            </a:r>
            <a:br>
              <a:rPr lang="en-US" sz="2800" dirty="0"/>
            </a:br>
            <a:endParaRPr lang="en-US" sz="2400" i="1" dirty="0"/>
          </a:p>
          <a:p>
            <a:r>
              <a:rPr lang="en-US" b="1" dirty="0"/>
              <a:t>Panelists: </a:t>
            </a:r>
          </a:p>
          <a:p>
            <a:pPr marL="855663" indent="-457200">
              <a:buFont typeface="Arial" panose="020B0604020202020204" pitchFamily="34" charset="0"/>
              <a:buChar char="•"/>
            </a:pPr>
            <a:r>
              <a:rPr lang="en-US" sz="2800" i="1" dirty="0"/>
              <a:t>Amy Peck, AILA Verification &amp; Documentation Liaison Committee Member</a:t>
            </a:r>
          </a:p>
          <a:p>
            <a:pPr marL="855663" indent="-457200">
              <a:buFont typeface="Arial" panose="020B0604020202020204" pitchFamily="34" charset="0"/>
              <a:buChar char="•"/>
            </a:pPr>
            <a:r>
              <a:rPr lang="en-US" sz="2800" i="1" dirty="0"/>
              <a:t>Katie </a:t>
            </a:r>
            <a:r>
              <a:rPr lang="en-US" sz="2800" i="1" dirty="0" err="1"/>
              <a:t>Nokes</a:t>
            </a:r>
            <a:r>
              <a:rPr lang="en-US" sz="2800" i="1" dirty="0"/>
              <a:t> </a:t>
            </a:r>
            <a:r>
              <a:rPr lang="en-US" sz="2800" i="1" dirty="0" err="1"/>
              <a:t>Minervino</a:t>
            </a:r>
            <a:r>
              <a:rPr lang="en-US" sz="2800" i="1" dirty="0"/>
              <a:t>, AILA Verification &amp; Documentation Liaison Vice Chair</a:t>
            </a:r>
            <a:br>
              <a:rPr lang="en-US" dirty="0"/>
            </a:br>
            <a:r>
              <a:rPr lang="en-US" dirty="0"/>
              <a:t> </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1593226436"/>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127" y="348227"/>
            <a:ext cx="7315200" cy="1143000"/>
          </a:xfrm>
        </p:spPr>
        <p:txBody>
          <a:bodyPr/>
          <a:lstStyle/>
          <a:p>
            <a:r>
              <a:rPr lang="en-US" sz="4800" b="1" dirty="0">
                <a:solidFill>
                  <a:srgbClr val="2E59B0"/>
                </a:solidFill>
                <a:effectLst/>
                <a:cs typeface="Calibri"/>
                <a:sym typeface="Calibri"/>
              </a:rPr>
              <a:t>Our Panel Topics Include:</a:t>
            </a:r>
            <a:endParaRPr lang="en-US" sz="4800" dirty="0">
              <a:effectLst/>
            </a:endParaRPr>
          </a:p>
        </p:txBody>
      </p:sp>
      <p:sp>
        <p:nvSpPr>
          <p:cNvPr id="3" name="Subtitle 2"/>
          <p:cNvSpPr>
            <a:spLocks noGrp="1"/>
          </p:cNvSpPr>
          <p:nvPr>
            <p:ph type="subTitle" idx="1"/>
          </p:nvPr>
        </p:nvSpPr>
        <p:spPr>
          <a:xfrm>
            <a:off x="609600" y="1447800"/>
            <a:ext cx="7681913" cy="3657600"/>
          </a:xfrm>
        </p:spPr>
        <p:txBody>
          <a:bodyPr>
            <a:normAutofit fontScale="70000" lnSpcReduction="20000"/>
          </a:bodyPr>
          <a:lstStyle/>
          <a:p>
            <a:endParaRPr lang="en-US" sz="4000" dirty="0">
              <a:solidFill>
                <a:srgbClr val="002060"/>
              </a:solidFill>
            </a:endParaRPr>
          </a:p>
          <a:p>
            <a:pPr marL="571500" indent="-571500">
              <a:buFont typeface="Arial"/>
              <a:buChar char="•"/>
            </a:pPr>
            <a:r>
              <a:rPr lang="en-US" sz="4000" dirty="0"/>
              <a:t>I-9 Audit Trends</a:t>
            </a:r>
          </a:p>
          <a:p>
            <a:pPr marL="571500" indent="-571500">
              <a:buFont typeface="Arial"/>
              <a:buChar char="•"/>
            </a:pPr>
            <a:endParaRPr lang="en-US" sz="4000" dirty="0"/>
          </a:p>
          <a:p>
            <a:pPr marL="571500" indent="-571500">
              <a:buFont typeface="Arial"/>
              <a:buChar char="•"/>
            </a:pPr>
            <a:r>
              <a:rPr lang="en-US" sz="4000" dirty="0"/>
              <a:t>Paperless Concerns</a:t>
            </a:r>
          </a:p>
          <a:p>
            <a:pPr marL="571500" indent="-571500">
              <a:buFont typeface="Arial"/>
              <a:buChar char="•"/>
            </a:pPr>
            <a:endParaRPr lang="en-US" sz="4000" dirty="0"/>
          </a:p>
          <a:p>
            <a:pPr marL="571500" indent="-571500">
              <a:buFont typeface="Arial"/>
              <a:buChar char="•"/>
            </a:pPr>
            <a:r>
              <a:rPr lang="en-US" sz="4000" dirty="0"/>
              <a:t>Privacy Concerns</a:t>
            </a:r>
          </a:p>
          <a:p>
            <a:pPr marL="571500" indent="-571500">
              <a:buFont typeface="Arial"/>
              <a:buChar char="•"/>
            </a:pPr>
            <a:endParaRPr lang="en-US" sz="4000" dirty="0"/>
          </a:p>
          <a:p>
            <a:pPr marL="571500" indent="-571500">
              <a:buFont typeface="Arial"/>
              <a:buChar char="•"/>
            </a:pPr>
            <a:r>
              <a:rPr lang="en-US" sz="4000" dirty="0"/>
              <a:t>What to do When the Government Arrives at your Door</a:t>
            </a:r>
          </a:p>
          <a:p>
            <a:pPr marL="571500" indent="-571500">
              <a:buFont typeface="Arial"/>
              <a:buChar char="•"/>
            </a:pPr>
            <a:endParaRPr lang="en-US" sz="4000" dirty="0"/>
          </a:p>
          <a:p>
            <a:pPr marL="571500" indent="-571500">
              <a:buFont typeface="Arial"/>
              <a:buChar char="•"/>
            </a:pPr>
            <a:r>
              <a:rPr lang="en-US" sz="4000" dirty="0"/>
              <a:t>Importance of Self-Audit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426029408"/>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b="1" dirty="0">
                <a:solidFill>
                  <a:srgbClr val="2E59B0"/>
                </a:solidFill>
                <a:effectLst/>
                <a:ea typeface="Calibri"/>
                <a:cs typeface="Calibri"/>
                <a:sym typeface="Calibri"/>
              </a:rPr>
              <a:t>I-9 Audit Trends</a:t>
            </a:r>
            <a:endParaRPr lang="en-US" dirty="0">
              <a:effectLst/>
            </a:endParaRPr>
          </a:p>
        </p:txBody>
      </p:sp>
      <p:sp>
        <p:nvSpPr>
          <p:cNvPr id="3" name="Subtitle 2"/>
          <p:cNvSpPr>
            <a:spLocks noGrp="1"/>
          </p:cNvSpPr>
          <p:nvPr>
            <p:ph type="subTitle" idx="1"/>
          </p:nvPr>
        </p:nvSpPr>
        <p:spPr>
          <a:xfrm>
            <a:off x="609600" y="1676400"/>
            <a:ext cx="7681913" cy="4419600"/>
          </a:xfrm>
        </p:spPr>
        <p:txBody>
          <a:bodyPr>
            <a:normAutofit/>
          </a:bodyPr>
          <a:lstStyle/>
          <a:p>
            <a:pPr marL="457200" indent="-457200">
              <a:buFont typeface="Arial"/>
              <a:buChar char="•"/>
            </a:pPr>
            <a:r>
              <a:rPr lang="en-US" dirty="0">
                <a:solidFill>
                  <a:schemeClr val="tx1"/>
                </a:solidFill>
              </a:rPr>
              <a:t>Current state of affairs</a:t>
            </a:r>
          </a:p>
          <a:p>
            <a:pPr marL="457200" indent="-457200">
              <a:buFont typeface="Arial"/>
              <a:buChar char="•"/>
            </a:pPr>
            <a:endParaRPr lang="en-US" dirty="0">
              <a:solidFill>
                <a:schemeClr val="tx1"/>
              </a:solidFill>
            </a:endParaRPr>
          </a:p>
          <a:p>
            <a:pPr marL="457200" indent="-457200">
              <a:buFont typeface="Arial"/>
              <a:buChar char="•"/>
            </a:pPr>
            <a:r>
              <a:rPr lang="en-US" dirty="0">
                <a:solidFill>
                  <a:schemeClr val="tx1"/>
                </a:solidFill>
              </a:rPr>
              <a:t>Nuggets from the AILA National Compliance Committee meeting notes </a:t>
            </a:r>
            <a:endParaRPr lang="en-US" dirty="0"/>
          </a:p>
          <a:p>
            <a:pPr marL="457200" indent="-457200">
              <a:buFont typeface="Arial"/>
              <a:buChar char="•"/>
            </a:pPr>
            <a:endParaRPr lang="en-US" dirty="0">
              <a:solidFill>
                <a:schemeClr val="tx1"/>
              </a:solidFill>
            </a:endParaRPr>
          </a:p>
          <a:p>
            <a:pPr marL="457200" indent="-457200">
              <a:buFont typeface="Arial"/>
              <a:buChar char="•"/>
            </a:pPr>
            <a:r>
              <a:rPr lang="en-US" dirty="0">
                <a:solidFill>
                  <a:schemeClr val="tx1"/>
                </a:solidFill>
              </a:rPr>
              <a:t>Issues with electronic vendors</a:t>
            </a:r>
          </a:p>
          <a:p>
            <a:pPr marL="457200" indent="-457200">
              <a:buFont typeface="Arial"/>
              <a:buChar char="•"/>
            </a:pPr>
            <a:endParaRPr lang="en-US" dirty="0">
              <a:solidFill>
                <a:schemeClr val="tx1"/>
              </a:solidFill>
            </a:endParaRPr>
          </a:p>
          <a:p>
            <a:pPr marL="457200" indent="-457200">
              <a:buFont typeface="Arial"/>
              <a:buChar char="•"/>
            </a:pPr>
            <a:r>
              <a:rPr lang="en-US" dirty="0">
                <a:solidFill>
                  <a:schemeClr val="tx1"/>
                </a:solidFill>
              </a:rPr>
              <a:t>Algorithm discrimination referrals </a:t>
            </a:r>
          </a:p>
          <a:p>
            <a:pPr marL="571500" indent="-571500">
              <a:buFont typeface="Arial"/>
              <a:buChar char="•"/>
            </a:pP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330728205"/>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b="1" dirty="0">
                <a:solidFill>
                  <a:srgbClr val="2E59B0"/>
                </a:solidFill>
                <a:effectLst/>
                <a:cs typeface="Calibri"/>
                <a:sym typeface="Calibri"/>
              </a:rPr>
              <a:t>Paperless Concerns</a:t>
            </a:r>
            <a:endParaRPr lang="en-US" dirty="0">
              <a:effectLst/>
            </a:endParaRPr>
          </a:p>
        </p:txBody>
      </p:sp>
      <p:sp>
        <p:nvSpPr>
          <p:cNvPr id="3" name="Subtitle 2"/>
          <p:cNvSpPr>
            <a:spLocks noGrp="1"/>
          </p:cNvSpPr>
          <p:nvPr>
            <p:ph type="subTitle" idx="1"/>
          </p:nvPr>
        </p:nvSpPr>
        <p:spPr>
          <a:xfrm>
            <a:off x="609600" y="1905000"/>
            <a:ext cx="7681913" cy="3962400"/>
          </a:xfrm>
        </p:spPr>
        <p:txBody>
          <a:bodyPr>
            <a:normAutofit fontScale="92500" lnSpcReduction="20000"/>
          </a:bodyPr>
          <a:lstStyle/>
          <a:p>
            <a:pPr marL="571500" indent="-571500">
              <a:buFont typeface="Arial"/>
              <a:buChar char="•"/>
            </a:pPr>
            <a:r>
              <a:rPr lang="en-US" sz="4000" dirty="0"/>
              <a:t>Triggers electronic I-9 regulations</a:t>
            </a:r>
          </a:p>
          <a:p>
            <a:pPr marL="571500" indent="-571500">
              <a:buFont typeface="Arial"/>
              <a:buChar char="•"/>
            </a:pPr>
            <a:endParaRPr lang="en-US" sz="4000" dirty="0"/>
          </a:p>
          <a:p>
            <a:pPr marL="571500" indent="-571500">
              <a:buFont typeface="Arial"/>
              <a:buChar char="•"/>
            </a:pPr>
            <a:r>
              <a:rPr lang="en-US" sz="4000" dirty="0"/>
              <a:t>Advice we hate</a:t>
            </a:r>
          </a:p>
          <a:p>
            <a:pPr marL="571500" indent="-571500">
              <a:buFont typeface="Arial"/>
              <a:buChar char="•"/>
            </a:pPr>
            <a:endParaRPr lang="en-US" sz="4000" dirty="0"/>
          </a:p>
          <a:p>
            <a:pPr marL="571500" indent="-571500">
              <a:buFont typeface="Arial"/>
              <a:buChar char="•"/>
            </a:pPr>
            <a:r>
              <a:rPr lang="en-US" sz="4000" dirty="0"/>
              <a:t>Smart forms</a:t>
            </a:r>
          </a:p>
          <a:p>
            <a:pPr marL="571500" indent="-571500">
              <a:buFont typeface="Arial"/>
              <a:buChar char="•"/>
            </a:pPr>
            <a:endParaRPr lang="en-US" sz="4000" dirty="0"/>
          </a:p>
          <a:p>
            <a:pPr marL="571500" indent="-571500">
              <a:buFont typeface="Arial"/>
              <a:buChar char="•"/>
            </a:pPr>
            <a:r>
              <a:rPr lang="en-US" sz="4000" dirty="0"/>
              <a:t>Choosing paper</a:t>
            </a:r>
          </a:p>
          <a:p>
            <a:pPr marL="571500" indent="-571500">
              <a:buFont typeface="Arial"/>
              <a:buChar char="•"/>
            </a:pPr>
            <a:endParaRPr lang="en-US" sz="4000" dirty="0"/>
          </a:p>
          <a:p>
            <a:pPr marL="571500" indent="-571500">
              <a:buFont typeface="Arial"/>
              <a:buChar char="•"/>
            </a:pPr>
            <a:r>
              <a:rPr lang="en-US" sz="4000" dirty="0"/>
              <a:t>Vetting the I-9 vendor</a:t>
            </a:r>
          </a:p>
          <a:p>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54853510"/>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0588" y="356319"/>
            <a:ext cx="7681913" cy="1143000"/>
          </a:xfrm>
        </p:spPr>
        <p:txBody>
          <a:bodyPr/>
          <a:lstStyle/>
          <a:p>
            <a:r>
              <a:rPr lang="en-US" b="1" dirty="0">
                <a:solidFill>
                  <a:srgbClr val="2E59B0"/>
                </a:solidFill>
                <a:effectLst/>
                <a:ea typeface="Calibri"/>
                <a:cs typeface="Calibri"/>
                <a:sym typeface="Calibri"/>
              </a:rPr>
              <a:t>Privacy Concerns</a:t>
            </a:r>
            <a:br>
              <a:rPr lang="en-US" dirty="0">
                <a:effectLst/>
              </a:rPr>
            </a:br>
            <a:endParaRPr lang="en-US" dirty="0">
              <a:solidFill>
                <a:schemeClr val="tx1"/>
              </a:solidFill>
              <a:effectLst/>
            </a:endParaRPr>
          </a:p>
        </p:txBody>
      </p:sp>
      <p:sp>
        <p:nvSpPr>
          <p:cNvPr id="3" name="Subtitle 2"/>
          <p:cNvSpPr>
            <a:spLocks noGrp="1"/>
          </p:cNvSpPr>
          <p:nvPr>
            <p:ph type="subTitle" idx="1"/>
          </p:nvPr>
        </p:nvSpPr>
        <p:spPr>
          <a:xfrm>
            <a:off x="609599" y="1524000"/>
            <a:ext cx="7681913" cy="4038600"/>
          </a:xfrm>
        </p:spPr>
        <p:txBody>
          <a:bodyPr>
            <a:normAutofit fontScale="92500" lnSpcReduction="10000"/>
          </a:bodyPr>
          <a:lstStyle/>
          <a:p>
            <a:pPr marL="571500" indent="-571500">
              <a:buFont typeface="Arial"/>
              <a:buChar char="•"/>
            </a:pPr>
            <a:r>
              <a:rPr lang="en-US" sz="4000" dirty="0"/>
              <a:t>I-9 statute INA 274A(5)</a:t>
            </a:r>
          </a:p>
          <a:p>
            <a:endParaRPr lang="en-US" sz="4000" dirty="0"/>
          </a:p>
          <a:p>
            <a:pPr marL="571500" indent="-571500">
              <a:buFont typeface="Arial"/>
              <a:buChar char="•"/>
            </a:pPr>
            <a:r>
              <a:rPr lang="en-US" sz="4000" dirty="0"/>
              <a:t>Best practice strategies</a:t>
            </a:r>
          </a:p>
          <a:p>
            <a:pPr marL="571500" indent="-571500">
              <a:buFont typeface="Arial"/>
              <a:buChar char="•"/>
            </a:pPr>
            <a:endParaRPr lang="en-US" sz="4000" dirty="0"/>
          </a:p>
          <a:p>
            <a:pPr marL="571500" indent="-571500">
              <a:buFont typeface="Arial"/>
              <a:buChar char="•"/>
            </a:pPr>
            <a:r>
              <a:rPr lang="en-US" sz="4000" dirty="0"/>
              <a:t>Provision of documents to ICE with PII</a:t>
            </a:r>
          </a:p>
          <a:p>
            <a:endParaRPr lang="en-US" sz="4000" dirty="0"/>
          </a:p>
          <a:p>
            <a:pPr marL="571500" indent="-571500">
              <a:buFont typeface="Arial"/>
              <a:buChar char="•"/>
            </a:pPr>
            <a:r>
              <a:rPr lang="en-US" sz="4000" dirty="0"/>
              <a:t>Massachusetts law</a:t>
            </a:r>
          </a:p>
          <a:p>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589472613"/>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6900" y="1676400"/>
            <a:ext cx="8153400" cy="3886200"/>
          </a:xfrm>
        </p:spPr>
        <p:txBody>
          <a:bodyPr>
            <a:normAutofit fontScale="92500" lnSpcReduction="10000"/>
          </a:bodyPr>
          <a:lstStyle/>
          <a:p>
            <a:endParaRPr lang="en-US" sz="4000" dirty="0"/>
          </a:p>
          <a:p>
            <a:pPr marL="571500" indent="-571500">
              <a:buFont typeface="Arial"/>
              <a:buChar char="•"/>
            </a:pPr>
            <a:r>
              <a:rPr lang="en-US" sz="4000" dirty="0"/>
              <a:t>Notification plan</a:t>
            </a:r>
          </a:p>
          <a:p>
            <a:pPr marL="571500" indent="-571500">
              <a:buFont typeface="Arial"/>
              <a:buChar char="•"/>
            </a:pPr>
            <a:endParaRPr lang="en-US" sz="4000" dirty="0"/>
          </a:p>
          <a:p>
            <a:pPr marL="571500" indent="-571500">
              <a:buFont typeface="Arial"/>
              <a:buChar char="•"/>
            </a:pPr>
            <a:r>
              <a:rPr lang="en-US" sz="4000" dirty="0"/>
              <a:t>I-9s ready in 3 days</a:t>
            </a:r>
          </a:p>
          <a:p>
            <a:pPr marL="571500" indent="-571500">
              <a:buFont typeface="Arial"/>
              <a:buChar char="•"/>
            </a:pPr>
            <a:endParaRPr lang="en-US" sz="4000" dirty="0"/>
          </a:p>
          <a:p>
            <a:pPr marL="571500" indent="-571500">
              <a:buFont typeface="Arial"/>
              <a:buChar char="•"/>
            </a:pPr>
            <a:r>
              <a:rPr lang="en-US" sz="4000" dirty="0"/>
              <a:t>Rejected NOI if there are mistakes</a:t>
            </a:r>
          </a:p>
          <a:p>
            <a:pPr marL="571500" indent="-571500">
              <a:buFont typeface="Arial"/>
              <a:buChar char="•"/>
            </a:pPr>
            <a:endParaRPr lang="en-US" sz="4000" dirty="0"/>
          </a:p>
          <a:p>
            <a:pPr marL="571500" indent="-571500">
              <a:buFont typeface="Arial"/>
              <a:buChar char="•"/>
            </a:pPr>
            <a:r>
              <a:rPr lang="en-US" sz="4000" dirty="0"/>
              <a:t>Timeframe for additional docs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4" name="Rectangle 3">
            <a:extLst>
              <a:ext uri="{FF2B5EF4-FFF2-40B4-BE49-F238E27FC236}">
                <a16:creationId xmlns:a16="http://schemas.microsoft.com/office/drawing/2014/main" id="{362A8F20-55F3-4567-846B-10B3A93F81A4}"/>
              </a:ext>
            </a:extLst>
          </p:cNvPr>
          <p:cNvSpPr/>
          <p:nvPr/>
        </p:nvSpPr>
        <p:spPr>
          <a:xfrm>
            <a:off x="381000" y="245239"/>
            <a:ext cx="6400800" cy="2123658"/>
          </a:xfrm>
          <a:prstGeom prst="rect">
            <a:avLst/>
          </a:prstGeom>
        </p:spPr>
        <p:txBody>
          <a:bodyPr wrap="square">
            <a:spAutoFit/>
          </a:bodyPr>
          <a:lstStyle/>
          <a:p>
            <a:r>
              <a:rPr lang="en-US" sz="4400" b="1" dirty="0">
                <a:solidFill>
                  <a:srgbClr val="2E59B0"/>
                </a:solidFill>
                <a:cs typeface="Calibri"/>
                <a:sym typeface="Calibri"/>
              </a:rPr>
              <a:t>When the Government Arrives at Your Door</a:t>
            </a:r>
            <a:br>
              <a:rPr lang="en-US" sz="4000" b="1" dirty="0"/>
            </a:br>
            <a:endParaRPr lang="en-US" sz="4000" b="1" dirty="0"/>
          </a:p>
        </p:txBody>
      </p:sp>
    </p:spTree>
    <p:extLst>
      <p:ext uri="{BB962C8B-B14F-4D97-AF65-F5344CB8AC3E}">
        <p14:creationId xmlns:p14="http://schemas.microsoft.com/office/powerpoint/2010/main" val="456180716"/>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40327"/>
            <a:ext cx="7086600" cy="1143000"/>
          </a:xfrm>
        </p:spPr>
        <p:txBody>
          <a:bodyPr/>
          <a:lstStyle/>
          <a:p>
            <a:r>
              <a:rPr lang="en-US" sz="4400" b="1" dirty="0">
                <a:solidFill>
                  <a:srgbClr val="2E59B0"/>
                </a:solidFill>
                <a:effectLst/>
                <a:sym typeface="Calibri"/>
              </a:rPr>
              <a:t>Importance of Self-Audit</a:t>
            </a:r>
            <a:endParaRPr lang="en-US" sz="4400" dirty="0">
              <a:solidFill>
                <a:schemeClr val="tx1"/>
              </a:solidFill>
              <a:effectLst/>
            </a:endParaRPr>
          </a:p>
        </p:txBody>
      </p:sp>
      <p:sp>
        <p:nvSpPr>
          <p:cNvPr id="3" name="Subtitle 2"/>
          <p:cNvSpPr>
            <a:spLocks noGrp="1"/>
          </p:cNvSpPr>
          <p:nvPr>
            <p:ph type="subTitle" idx="1"/>
          </p:nvPr>
        </p:nvSpPr>
        <p:spPr>
          <a:xfrm>
            <a:off x="609600" y="1524000"/>
            <a:ext cx="7681913" cy="4419600"/>
          </a:xfrm>
        </p:spPr>
        <p:txBody>
          <a:bodyPr>
            <a:normAutofit fontScale="92500" lnSpcReduction="10000"/>
          </a:bodyPr>
          <a:lstStyle/>
          <a:p>
            <a:pPr marL="571500" indent="-571500">
              <a:buFont typeface="Arial"/>
              <a:buChar char="•"/>
            </a:pPr>
            <a:r>
              <a:rPr lang="en-US" sz="4000" dirty="0"/>
              <a:t>Statute of limitations</a:t>
            </a:r>
          </a:p>
          <a:p>
            <a:pPr marL="571500" indent="-571500">
              <a:buFont typeface="Arial"/>
              <a:buChar char="•"/>
            </a:pPr>
            <a:endParaRPr lang="en-US" sz="4000" dirty="0"/>
          </a:p>
          <a:p>
            <a:pPr marL="571500" indent="-571500">
              <a:buFont typeface="Arial"/>
              <a:buChar char="•"/>
            </a:pPr>
            <a:r>
              <a:rPr lang="en-US" sz="4000" dirty="0"/>
              <a:t>Attorney/Client privilege</a:t>
            </a:r>
          </a:p>
          <a:p>
            <a:pPr marL="571500" indent="-571500">
              <a:buFont typeface="Arial"/>
              <a:buChar char="•"/>
            </a:pPr>
            <a:endParaRPr lang="en-US" sz="4000" dirty="0"/>
          </a:p>
          <a:p>
            <a:pPr marL="571500" indent="-571500">
              <a:buFont typeface="Arial"/>
              <a:buChar char="•"/>
            </a:pPr>
            <a:r>
              <a:rPr lang="en-US" sz="4000" dirty="0"/>
              <a:t>Treat the root of the problem</a:t>
            </a:r>
          </a:p>
          <a:p>
            <a:pPr marL="571500" indent="-571500">
              <a:buFont typeface="Arial"/>
              <a:buChar char="•"/>
            </a:pPr>
            <a:endParaRPr lang="en-US" sz="4000" dirty="0"/>
          </a:p>
          <a:p>
            <a:pPr marL="571500" indent="-571500">
              <a:buFont typeface="Arial"/>
              <a:buChar char="•"/>
            </a:pPr>
            <a:r>
              <a:rPr lang="en-US" sz="4000" dirty="0"/>
              <a:t>Best practices to avoid triggering an employee complaint during a self-audit </a:t>
            </a:r>
          </a:p>
          <a:p>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8478268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ctrTitle"/>
          </p:nvPr>
        </p:nvSpPr>
        <p:spPr>
          <a:xfrm>
            <a:off x="-596348" y="163055"/>
            <a:ext cx="7681800" cy="1143000"/>
          </a:xfrm>
          <a:prstGeom prst="rect">
            <a:avLst/>
          </a:prstGeom>
          <a:noFill/>
          <a:ln>
            <a:noFill/>
          </a:ln>
        </p:spPr>
        <p:txBody>
          <a:bodyPr spcFirstLastPara="1" wrap="square" lIns="0" tIns="0" rIns="0" bIns="0" anchor="t" anchorCtr="0">
            <a:noAutofit/>
          </a:bodyPr>
          <a:lstStyle/>
          <a:p>
            <a:pPr lvl="0" algn="ctr">
              <a:buClr>
                <a:schemeClr val="dk1"/>
              </a:buClr>
            </a:pPr>
            <a:r>
              <a:rPr lang="en-US" b="1" dirty="0"/>
              <a:t>DACA &amp; TPS:</a:t>
            </a:r>
            <a:br>
              <a:rPr lang="en-US" b="1" dirty="0"/>
            </a:br>
            <a:r>
              <a:rPr lang="en-US" b="1" dirty="0"/>
              <a:t>Uncertain Times</a:t>
            </a:r>
            <a:endParaRPr dirty="0"/>
          </a:p>
        </p:txBody>
      </p:sp>
      <p:sp>
        <p:nvSpPr>
          <p:cNvPr id="107" name="Shape 107"/>
          <p:cNvSpPr txBox="1">
            <a:spLocks noGrp="1"/>
          </p:cNvSpPr>
          <p:nvPr>
            <p:ph type="subTitle" idx="1"/>
          </p:nvPr>
        </p:nvSpPr>
        <p:spPr>
          <a:xfrm>
            <a:off x="532050" y="1974881"/>
            <a:ext cx="8079900" cy="3279300"/>
          </a:xfrm>
          <a:prstGeom prst="rect">
            <a:avLst/>
          </a:prstGeom>
          <a:noFill/>
          <a:ln>
            <a:noFill/>
          </a:ln>
        </p:spPr>
        <p:txBody>
          <a:bodyPr spcFirstLastPara="1" wrap="square" lIns="0" tIns="0" rIns="0" bIns="0" anchor="t" anchorCtr="0">
            <a:noAutofit/>
          </a:bodyPr>
          <a:lstStyle/>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Latest Developments </a:t>
            </a:r>
          </a:p>
          <a:p>
            <a:pPr marL="571500" marR="0" lvl="0" indent="-571500" algn="l" rtl="0">
              <a:lnSpc>
                <a:spcPct val="90000"/>
              </a:lnSpc>
              <a:spcBef>
                <a:spcPts val="0"/>
              </a:spcBef>
              <a:spcAft>
                <a:spcPts val="0"/>
              </a:spcAft>
              <a:buClrTx/>
              <a:buSzPts val="4000"/>
              <a:buFont typeface="Arial" panose="020B0604020202020204" pitchFamily="34" charset="0"/>
              <a:buChar char="•"/>
            </a:pPr>
            <a:endParaRPr lang="en-US" sz="4000" dirty="0">
              <a:solidFill>
                <a:schemeClr val="tx1"/>
              </a:solidFill>
            </a:endParaRPr>
          </a:p>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Advising Employers, Schools, Hospitals etc.</a:t>
            </a:r>
          </a:p>
          <a:p>
            <a:pPr marL="571500" marR="0" lvl="0" indent="-571500" algn="l" rtl="0">
              <a:lnSpc>
                <a:spcPct val="90000"/>
              </a:lnSpc>
              <a:spcBef>
                <a:spcPts val="0"/>
              </a:spcBef>
              <a:spcAft>
                <a:spcPts val="0"/>
              </a:spcAft>
              <a:buClrTx/>
              <a:buSzPts val="4000"/>
              <a:buFont typeface="Arial" panose="020B0604020202020204" pitchFamily="34" charset="0"/>
              <a:buChar char="•"/>
            </a:pPr>
            <a:endParaRPr lang="en-US" sz="4000" dirty="0">
              <a:solidFill>
                <a:schemeClr val="tx1"/>
              </a:solidFill>
            </a:endParaRPr>
          </a:p>
          <a:p>
            <a:pPr marL="571500" marR="0" lvl="0" indent="-571500" algn="l" rtl="0">
              <a:lnSpc>
                <a:spcPct val="90000"/>
              </a:lnSpc>
              <a:spcBef>
                <a:spcPts val="0"/>
              </a:spcBef>
              <a:spcAft>
                <a:spcPts val="0"/>
              </a:spcAft>
              <a:buClrTx/>
              <a:buSzPts val="4000"/>
              <a:buFont typeface="Arial" panose="020B0604020202020204" pitchFamily="34" charset="0"/>
              <a:buChar char="•"/>
            </a:pPr>
            <a:r>
              <a:rPr lang="en-US" sz="4000" dirty="0">
                <a:solidFill>
                  <a:schemeClr val="tx1"/>
                </a:solidFill>
              </a:rPr>
              <a:t>Advising your TPS and DACA clients</a:t>
            </a:r>
            <a:endParaRPr dirty="0">
              <a:solidFill>
                <a:schemeClr val="tx1"/>
              </a:solidFill>
            </a:endParaRPr>
          </a:p>
        </p:txBody>
      </p:sp>
      <p:pic>
        <p:nvPicPr>
          <p:cNvPr id="108" name="Shape 108"/>
          <p:cNvPicPr preferRelativeResize="0"/>
          <p:nvPr/>
        </p:nvPicPr>
        <p:blipFill rotWithShape="1">
          <a:blip r:embed="rId3">
            <a:alphaModFix/>
          </a:blip>
          <a:srcRect/>
          <a:stretch/>
        </p:blipFill>
        <p:spPr>
          <a:xfrm>
            <a:off x="6891807" y="163055"/>
            <a:ext cx="2048552" cy="1513345"/>
          </a:xfrm>
          <a:prstGeom prst="rect">
            <a:avLst/>
          </a:prstGeom>
          <a:noFill/>
          <a:ln>
            <a:noFill/>
          </a:ln>
        </p:spPr>
      </p:pic>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effectLst/>
                <a:sym typeface="Calibri"/>
              </a:rPr>
              <a:t>Questions and Answers</a:t>
            </a:r>
            <a:endParaRPr b="1" dirty="0">
              <a:effectLst/>
            </a:endParaRPr>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1067903641"/>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11" y="609600"/>
            <a:ext cx="6406760" cy="1523495"/>
          </a:xfrm>
        </p:spPr>
        <p:txBody>
          <a:bodyPr/>
          <a:lstStyle/>
          <a:p>
            <a:pPr algn="ctr"/>
            <a:r>
              <a:rPr lang="en-US" sz="4800" b="1" dirty="0">
                <a:solidFill>
                  <a:srgbClr val="2E59B0"/>
                </a:solidFill>
                <a:effectLst/>
                <a:ea typeface="Calibri"/>
                <a:cs typeface="Calibri"/>
                <a:sym typeface="Calibri"/>
              </a:rPr>
              <a:t>PERM Under the Trump Administration</a:t>
            </a:r>
            <a:endParaRPr lang="en-US" sz="4800"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50411" y="2132590"/>
            <a:ext cx="8631246" cy="461665"/>
          </a:xfrm>
        </p:spPr>
        <p:txBody>
          <a:bodyPr/>
          <a:lstStyle/>
          <a:p>
            <a:r>
              <a:rPr lang="en-US" b="1" dirty="0"/>
              <a:t>Moderator:  </a:t>
            </a:r>
          </a:p>
          <a:p>
            <a:pPr marL="855663" indent="-390525">
              <a:buFont typeface="Arial" panose="020B0604020202020204" pitchFamily="34" charset="0"/>
              <a:buChar char="•"/>
            </a:pPr>
            <a:r>
              <a:rPr lang="en-US" sz="2800" i="1" dirty="0"/>
              <a:t>Madeline Cronin</a:t>
            </a:r>
            <a:br>
              <a:rPr lang="en-US" sz="2800" dirty="0"/>
            </a:br>
            <a:endParaRPr lang="en-US" sz="2400" i="1" dirty="0"/>
          </a:p>
          <a:p>
            <a:r>
              <a:rPr lang="en-US" b="1" dirty="0"/>
              <a:t>Panelists: </a:t>
            </a:r>
          </a:p>
          <a:p>
            <a:pPr marL="798513" indent="-457200">
              <a:buFont typeface="Arial" panose="020B0604020202020204" pitchFamily="34" charset="0"/>
              <a:buChar char="•"/>
            </a:pPr>
            <a:r>
              <a:rPr lang="en-US" sz="2800" i="1" dirty="0"/>
              <a:t>Sarah Peterson, AILA DOL Liaison, Chair</a:t>
            </a:r>
          </a:p>
          <a:p>
            <a:pPr marL="798513" indent="-457200">
              <a:buFont typeface="Arial" panose="020B0604020202020204" pitchFamily="34" charset="0"/>
              <a:buChar char="•"/>
            </a:pPr>
            <a:r>
              <a:rPr lang="en-US" sz="2800" i="1" dirty="0"/>
              <a:t>Vincent Lau, AILA DOL Liaison, Vice Chair</a:t>
            </a:r>
            <a:br>
              <a:rPr lang="en-US" dirty="0"/>
            </a:br>
            <a:r>
              <a:rPr lang="en-US" dirty="0"/>
              <a:t> </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81324542"/>
      </p:ext>
    </p:extLst>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746" y="533400"/>
            <a:ext cx="7681913" cy="1143000"/>
          </a:xfrm>
        </p:spPr>
        <p:txBody>
          <a:bodyPr/>
          <a:lstStyle/>
          <a:p>
            <a:r>
              <a:rPr lang="en-US" sz="4800" b="1" dirty="0">
                <a:solidFill>
                  <a:srgbClr val="2E59B0"/>
                </a:solidFill>
                <a:effectLst/>
                <a:ea typeface="Calibri"/>
                <a:cs typeface="Calibri"/>
                <a:sym typeface="Calibri"/>
              </a:rPr>
              <a:t>State of the DOL Address</a:t>
            </a:r>
            <a:endParaRPr lang="en-US" sz="4800" dirty="0">
              <a:solidFill>
                <a:schemeClr val="tx1"/>
              </a:solidFill>
              <a:effectLst/>
            </a:endParaRPr>
          </a:p>
        </p:txBody>
      </p:sp>
      <p:sp>
        <p:nvSpPr>
          <p:cNvPr id="3" name="Subtitle 2"/>
          <p:cNvSpPr>
            <a:spLocks noGrp="1"/>
          </p:cNvSpPr>
          <p:nvPr>
            <p:ph type="subTitle" idx="1"/>
          </p:nvPr>
        </p:nvSpPr>
        <p:spPr>
          <a:xfrm>
            <a:off x="457200" y="1676400"/>
            <a:ext cx="7681913" cy="3200400"/>
          </a:xfrm>
        </p:spPr>
        <p:txBody>
          <a:bodyPr>
            <a:normAutofit fontScale="92500" lnSpcReduction="20000"/>
          </a:bodyPr>
          <a:lstStyle/>
          <a:p>
            <a:r>
              <a:rPr lang="en-US" sz="4000" dirty="0"/>
              <a:t>What’s new and what’s the same at DOL?</a:t>
            </a:r>
          </a:p>
          <a:p>
            <a:endParaRPr lang="en-US" sz="4000" dirty="0"/>
          </a:p>
          <a:p>
            <a:pPr marL="571500" indent="-571500">
              <a:buFont typeface="Arial" panose="020B0604020202020204" pitchFamily="34" charset="0"/>
              <a:buChar char="•"/>
            </a:pPr>
            <a:r>
              <a:rPr lang="en-US" sz="4000" dirty="0"/>
              <a:t>Processing Times</a:t>
            </a:r>
          </a:p>
          <a:p>
            <a:pPr marL="571500" indent="-571500">
              <a:buFont typeface="Arial" panose="020B0604020202020204" pitchFamily="34" charset="0"/>
              <a:buChar char="•"/>
            </a:pPr>
            <a:r>
              <a:rPr lang="en-US" sz="4000" dirty="0"/>
              <a:t>Shifting Resources</a:t>
            </a:r>
          </a:p>
          <a:p>
            <a:pPr marL="571500" indent="-571500">
              <a:buFont typeface="Arial" panose="020B0604020202020204" pitchFamily="34" charset="0"/>
              <a:buChar char="•"/>
            </a:pPr>
            <a:r>
              <a:rPr lang="en-US" sz="4000" dirty="0"/>
              <a:t>BLS 2018 SOC Codes</a:t>
            </a:r>
          </a:p>
          <a:p>
            <a:pPr marL="571500" indent="-571500">
              <a:buFont typeface="Arial" panose="020B0604020202020204" pitchFamily="34" charset="0"/>
              <a:buChar char="•"/>
            </a:pPr>
            <a:r>
              <a:rPr lang="en-US" sz="4000" dirty="0"/>
              <a:t>New Technical Features</a:t>
            </a:r>
          </a:p>
          <a:p>
            <a:endParaRPr lang="en-US" sz="4000" dirty="0">
              <a:solidFill>
                <a:srgbClr val="002060"/>
              </a:solidFill>
            </a:endParaRPr>
          </a:p>
          <a:p>
            <a:pPr marL="571500" indent="-571500">
              <a:buFont typeface="Arial" panose="020B0604020202020204" pitchFamily="34" charset="0"/>
              <a:buChar char="•"/>
            </a:pPr>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948750828"/>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48227"/>
            <a:ext cx="7681913" cy="1143000"/>
          </a:xfrm>
        </p:spPr>
        <p:txBody>
          <a:bodyPr/>
          <a:lstStyle/>
          <a:p>
            <a:pPr algn="ctr"/>
            <a:r>
              <a:rPr lang="en-US" sz="4600" b="1" dirty="0">
                <a:solidFill>
                  <a:srgbClr val="2E59B0"/>
                </a:solidFill>
                <a:effectLst/>
                <a:ea typeface="Calibri"/>
                <a:cs typeface="Calibri"/>
                <a:sym typeface="Calibri"/>
              </a:rPr>
              <a:t>Technical Difficulties </a:t>
            </a:r>
            <a:br>
              <a:rPr lang="en-US" sz="4600" b="1" dirty="0">
                <a:solidFill>
                  <a:srgbClr val="2E59B0"/>
                </a:solidFill>
                <a:effectLst/>
                <a:ea typeface="Calibri"/>
                <a:cs typeface="Calibri"/>
                <a:sym typeface="Calibri"/>
              </a:rPr>
            </a:br>
            <a:r>
              <a:rPr lang="en-US" sz="4600" b="1" dirty="0">
                <a:solidFill>
                  <a:srgbClr val="2E59B0"/>
                </a:solidFill>
                <a:effectLst/>
                <a:ea typeface="Calibri"/>
                <a:cs typeface="Calibri"/>
                <a:sym typeface="Calibri"/>
              </a:rPr>
              <a:t>with PERM</a:t>
            </a:r>
            <a:endParaRPr lang="en-US" sz="4600" dirty="0">
              <a:solidFill>
                <a:schemeClr val="tx1"/>
              </a:solidFill>
              <a:effectLst/>
            </a:endParaRPr>
          </a:p>
        </p:txBody>
      </p:sp>
      <p:sp>
        <p:nvSpPr>
          <p:cNvPr id="3" name="Subtitle 2"/>
          <p:cNvSpPr>
            <a:spLocks noGrp="1"/>
          </p:cNvSpPr>
          <p:nvPr>
            <p:ph type="subTitle" idx="1"/>
          </p:nvPr>
        </p:nvSpPr>
        <p:spPr>
          <a:xfrm>
            <a:off x="609600" y="1905000"/>
            <a:ext cx="7681913" cy="3200400"/>
          </a:xfrm>
        </p:spPr>
        <p:txBody>
          <a:bodyPr>
            <a:normAutofit/>
          </a:bodyPr>
          <a:lstStyle/>
          <a:p>
            <a:pPr marL="571500" indent="-571500">
              <a:buFont typeface="Arial" panose="020B0604020202020204" pitchFamily="34" charset="0"/>
              <a:buChar char="•"/>
            </a:pPr>
            <a:r>
              <a:rPr lang="en-US" sz="4000" dirty="0"/>
              <a:t>Business Verification Issues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ETA Form 9089 drafting</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Requests for Reconsideration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049393961"/>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48227"/>
            <a:ext cx="7681913" cy="1143000"/>
          </a:xfrm>
        </p:spPr>
        <p:txBody>
          <a:bodyPr/>
          <a:lstStyle/>
          <a:p>
            <a:pPr algn="ctr"/>
            <a:r>
              <a:rPr lang="en-US" sz="4600" b="1" dirty="0">
                <a:solidFill>
                  <a:srgbClr val="2E59B0"/>
                </a:solidFill>
                <a:effectLst/>
                <a:ea typeface="Calibri"/>
                <a:cs typeface="Calibri"/>
                <a:sym typeface="Calibri"/>
              </a:rPr>
              <a:t>BALCA Updates &amp; Practice Nuggets</a:t>
            </a:r>
            <a:endParaRPr lang="en-US" sz="4600" dirty="0">
              <a:solidFill>
                <a:schemeClr val="tx1"/>
              </a:solidFill>
              <a:effectLst/>
            </a:endParaRPr>
          </a:p>
        </p:txBody>
      </p:sp>
      <p:sp>
        <p:nvSpPr>
          <p:cNvPr id="3" name="Subtitle 2"/>
          <p:cNvSpPr>
            <a:spLocks noGrp="1"/>
          </p:cNvSpPr>
          <p:nvPr>
            <p:ph type="subTitle" idx="1"/>
          </p:nvPr>
        </p:nvSpPr>
        <p:spPr>
          <a:xfrm>
            <a:off x="407633" y="1491227"/>
            <a:ext cx="8153400" cy="3581400"/>
          </a:xfrm>
        </p:spPr>
        <p:txBody>
          <a:bodyPr>
            <a:normAutofit fontScale="92500" lnSpcReduction="10000"/>
          </a:bodyPr>
          <a:lstStyle/>
          <a:p>
            <a:pPr marL="0" indent="0"/>
            <a:endParaRPr lang="en-US" sz="4000" dirty="0"/>
          </a:p>
          <a:p>
            <a:pPr marL="571500" indent="-571500">
              <a:buFont typeface="Arial" panose="020B0604020202020204" pitchFamily="34" charset="0"/>
              <a:buChar char="•"/>
            </a:pPr>
            <a:r>
              <a:rPr lang="en-US" sz="4000" dirty="0"/>
              <a:t>Tips on Crafting Applications for Prevailing Wage Determination</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Recruitment &amp; Evaluation Issues </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Audits and Responding Online</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850931243"/>
      </p:ext>
    </p:extLst>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262" y="348227"/>
            <a:ext cx="6019800" cy="1143000"/>
          </a:xfrm>
        </p:spPr>
        <p:txBody>
          <a:bodyPr/>
          <a:lstStyle/>
          <a:p>
            <a:pPr algn="ctr"/>
            <a:r>
              <a:rPr lang="en-US" sz="4600" b="1" dirty="0">
                <a:solidFill>
                  <a:srgbClr val="2E59B0"/>
                </a:solidFill>
                <a:effectLst/>
                <a:ea typeface="Calibri"/>
                <a:cs typeface="Calibri"/>
                <a:sym typeface="Calibri"/>
              </a:rPr>
              <a:t>Getting the Most of Your AILA Membership</a:t>
            </a:r>
            <a:endParaRPr lang="en-US" sz="4600" dirty="0">
              <a:solidFill>
                <a:schemeClr val="tx1"/>
              </a:solidFill>
              <a:effectLst/>
            </a:endParaRPr>
          </a:p>
        </p:txBody>
      </p:sp>
      <p:sp>
        <p:nvSpPr>
          <p:cNvPr id="3" name="Subtitle 2"/>
          <p:cNvSpPr>
            <a:spLocks noGrp="1"/>
          </p:cNvSpPr>
          <p:nvPr>
            <p:ph type="subTitle" idx="1"/>
          </p:nvPr>
        </p:nvSpPr>
        <p:spPr>
          <a:xfrm>
            <a:off x="609600" y="1905000"/>
            <a:ext cx="7924800" cy="3810000"/>
          </a:xfrm>
        </p:spPr>
        <p:txBody>
          <a:bodyPr>
            <a:normAutofit/>
          </a:bodyPr>
          <a:lstStyle/>
          <a:p>
            <a:pPr marL="571500" indent="-571500">
              <a:buFont typeface="Arial" panose="020B0604020202020204" pitchFamily="34" charset="0"/>
              <a:buChar char="•"/>
            </a:pPr>
            <a:r>
              <a:rPr lang="en-US" sz="4000" dirty="0"/>
              <a:t>Liaison Minutes</a:t>
            </a:r>
          </a:p>
          <a:p>
            <a:pPr marL="571500" indent="-571500">
              <a:buFont typeface="Arial" panose="020B0604020202020204" pitchFamily="34" charset="0"/>
              <a:buChar char="•"/>
            </a:pPr>
            <a:r>
              <a:rPr lang="en-US" sz="4000" dirty="0"/>
              <a:t>BALCA Case Updates</a:t>
            </a:r>
          </a:p>
          <a:p>
            <a:pPr marL="571500" indent="-571500">
              <a:buFont typeface="Arial" panose="020B0604020202020204" pitchFamily="34" charset="0"/>
              <a:buChar char="•"/>
            </a:pPr>
            <a:r>
              <a:rPr lang="en-US" sz="4000" dirty="0"/>
              <a:t>DOL Liaison (website, </a:t>
            </a:r>
            <a:r>
              <a:rPr lang="en-US" sz="4000" dirty="0" err="1"/>
              <a:t>Formstack</a:t>
            </a:r>
            <a:r>
              <a:rPr lang="en-US" sz="4000" dirty="0"/>
              <a:t>)</a:t>
            </a:r>
          </a:p>
          <a:p>
            <a:pPr marL="571500" indent="-571500">
              <a:buFont typeface="Arial" panose="020B0604020202020204" pitchFamily="34" charset="0"/>
              <a:buChar char="•"/>
            </a:pPr>
            <a:r>
              <a:rPr lang="en-US" sz="4000" dirty="0"/>
              <a:t>Mentorship</a:t>
            </a:r>
          </a:p>
          <a:p>
            <a:pPr marL="571500" indent="-571500">
              <a:buFont typeface="Arial" panose="020B0604020202020204" pitchFamily="34" charset="0"/>
              <a:buChar char="•"/>
            </a:pPr>
            <a:r>
              <a:rPr lang="en-US" sz="4000" dirty="0"/>
              <a:t>AGORA </a:t>
            </a:r>
          </a:p>
          <a:p>
            <a:pPr marL="571500" indent="-571500">
              <a:buFont typeface="Arial" panose="020B0604020202020204" pitchFamily="34" charset="0"/>
              <a:buChar char="•"/>
            </a:pPr>
            <a:r>
              <a:rPr lang="en-US" sz="4000" dirty="0"/>
              <a:t>Utilizing AILA Message Center</a:t>
            </a:r>
          </a:p>
          <a:p>
            <a:endParaRPr lang="en-US" sz="4000" dirty="0"/>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539202123"/>
      </p:ext>
    </p:extLst>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effectLst/>
                <a:sym typeface="Calibri"/>
              </a:rPr>
              <a:t>Questions and Answers</a:t>
            </a:r>
            <a:endParaRPr b="1" dirty="0">
              <a:effectLst/>
            </a:endParaRPr>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2748887079"/>
      </p:ext>
    </p:extLst>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7123" y="229275"/>
            <a:ext cx="6406760" cy="1523495"/>
          </a:xfrm>
        </p:spPr>
        <p:txBody>
          <a:bodyPr/>
          <a:lstStyle/>
          <a:p>
            <a:r>
              <a:rPr lang="en-US" sz="4400" b="1" dirty="0">
                <a:solidFill>
                  <a:srgbClr val="2E59B0"/>
                </a:solidFill>
                <a:effectLst/>
                <a:ea typeface="Calibri"/>
                <a:cs typeface="Calibri"/>
                <a:sym typeface="Calibri"/>
              </a:rPr>
              <a:t>Business Immigration Under Trump: What’s Yet to Come</a:t>
            </a:r>
            <a:endParaRPr lang="en-US" sz="3200"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50411" y="2132590"/>
            <a:ext cx="8631246" cy="461665"/>
          </a:xfrm>
        </p:spPr>
        <p:txBody>
          <a:bodyPr/>
          <a:lstStyle/>
          <a:p>
            <a:r>
              <a:rPr lang="en-US" b="1" dirty="0"/>
              <a:t>Moderator:  </a:t>
            </a:r>
          </a:p>
          <a:p>
            <a:pPr marL="855663" indent="-390525">
              <a:buFont typeface="Arial" panose="020B0604020202020204" pitchFamily="34" charset="0"/>
              <a:buChar char="•"/>
            </a:pPr>
            <a:r>
              <a:rPr lang="en-US" sz="2800" i="1" dirty="0"/>
              <a:t>Josiah Curtis</a:t>
            </a:r>
            <a:br>
              <a:rPr lang="en-US" sz="2800" dirty="0"/>
            </a:br>
            <a:endParaRPr lang="en-US" sz="2400" i="1" dirty="0"/>
          </a:p>
          <a:p>
            <a:r>
              <a:rPr lang="en-US" b="1" dirty="0"/>
              <a:t>Panelists: </a:t>
            </a:r>
          </a:p>
          <a:p>
            <a:pPr marL="855663" indent="-457200">
              <a:buFont typeface="Arial" panose="020B0604020202020204" pitchFamily="34" charset="0"/>
              <a:buChar char="•"/>
            </a:pPr>
            <a:r>
              <a:rPr lang="en-US" sz="2800" i="1" dirty="0"/>
              <a:t>Philip Curtis</a:t>
            </a:r>
            <a:endParaRPr lang="en-US" sz="2800" dirty="0"/>
          </a:p>
          <a:p>
            <a:pPr marL="855663" indent="-457200">
              <a:buFont typeface="Arial" panose="020B0604020202020204" pitchFamily="34" charset="0"/>
              <a:buChar char="•"/>
            </a:pPr>
            <a:r>
              <a:rPr lang="en-US" sz="2800" i="1" dirty="0"/>
              <a:t>Scott FitzGerald</a:t>
            </a:r>
            <a:br>
              <a:rPr lang="en-US" dirty="0"/>
            </a:br>
            <a:r>
              <a:rPr lang="en-US" dirty="0"/>
              <a:t> </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1709173133"/>
      </p:ext>
    </p:extLst>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296" y="348227"/>
            <a:ext cx="7681913" cy="1143000"/>
          </a:xfrm>
        </p:spPr>
        <p:txBody>
          <a:bodyPr/>
          <a:lstStyle/>
          <a:p>
            <a:r>
              <a:rPr lang="en-US" sz="4000" b="1" dirty="0">
                <a:solidFill>
                  <a:srgbClr val="2E59B0"/>
                </a:solidFill>
                <a:effectLst/>
                <a:sym typeface="Calibri"/>
              </a:rPr>
              <a:t>Buy American Hire American</a:t>
            </a:r>
            <a:endParaRPr lang="en-US" sz="4000" dirty="0">
              <a:solidFill>
                <a:schemeClr val="tx1"/>
              </a:solidFill>
              <a:effectLst/>
            </a:endParaRPr>
          </a:p>
        </p:txBody>
      </p:sp>
      <p:sp>
        <p:nvSpPr>
          <p:cNvPr id="3" name="Subtitle 2"/>
          <p:cNvSpPr>
            <a:spLocks noGrp="1"/>
          </p:cNvSpPr>
          <p:nvPr>
            <p:ph type="subTitle" idx="1"/>
          </p:nvPr>
        </p:nvSpPr>
        <p:spPr>
          <a:xfrm>
            <a:off x="343269" y="1676400"/>
            <a:ext cx="7681913" cy="3505200"/>
          </a:xfrm>
        </p:spPr>
        <p:txBody>
          <a:bodyPr>
            <a:normAutofit/>
          </a:bodyPr>
          <a:lstStyle/>
          <a:p>
            <a:pPr marL="342900" indent="-342900" algn="just">
              <a:buFont typeface="Arial" panose="020B0604020202020204" pitchFamily="34" charset="0"/>
              <a:buChar char="•"/>
            </a:pPr>
            <a:r>
              <a:rPr lang="en-US" sz="2800" b="1" dirty="0"/>
              <a:t>Key Goal: </a:t>
            </a:r>
            <a:r>
              <a:rPr lang="en-US" sz="2800" dirty="0"/>
              <a:t>Protect the economic interests of U.S. workers</a:t>
            </a:r>
          </a:p>
          <a:p>
            <a:pPr marL="342900" indent="-342900" algn="just">
              <a:buFont typeface="Arial" panose="020B0604020202020204" pitchFamily="34" charset="0"/>
              <a:buChar char="•"/>
            </a:pPr>
            <a:endParaRPr lang="en-US" sz="2800" dirty="0"/>
          </a:p>
          <a:p>
            <a:pPr marL="342900" indent="-342900" algn="just">
              <a:buFont typeface="Arial" panose="020B0604020202020204" pitchFamily="34" charset="0"/>
              <a:buChar char="•"/>
            </a:pPr>
            <a:r>
              <a:rPr lang="en-US" sz="2800" dirty="0"/>
              <a:t>Directs agencies to propose changes to H-1B program to ensure that the “most skilled or highest paid” get visas</a:t>
            </a:r>
          </a:p>
          <a:p>
            <a:pPr marL="342900" indent="-342900" algn="just">
              <a:buFont typeface="Arial" panose="020B0604020202020204" pitchFamily="34" charset="0"/>
              <a:buChar char="•"/>
            </a:pPr>
            <a:endParaRPr lang="en-US" sz="2800" dirty="0"/>
          </a:p>
          <a:p>
            <a:pPr marL="342900" indent="-342900" algn="just">
              <a:buFont typeface="Arial" panose="020B0604020202020204" pitchFamily="34" charset="0"/>
              <a:buChar char="•"/>
            </a:pPr>
            <a:r>
              <a:rPr lang="en-US" sz="2800" dirty="0"/>
              <a:t>More public disclosure of H-1B/L-1 usage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538890900"/>
      </p:ext>
    </p:extLst>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b="1" dirty="0">
                <a:solidFill>
                  <a:srgbClr val="2E59B0"/>
                </a:solidFill>
                <a:effectLst/>
                <a:ea typeface="Calibri"/>
                <a:cs typeface="Calibri"/>
                <a:sym typeface="Calibri"/>
              </a:rPr>
              <a:t>Vehicles for Change</a:t>
            </a:r>
            <a:endParaRPr lang="en-US" sz="4400" dirty="0">
              <a:solidFill>
                <a:schemeClr val="tx1"/>
              </a:solidFill>
              <a:effectLst/>
            </a:endParaRPr>
          </a:p>
        </p:txBody>
      </p:sp>
      <p:sp>
        <p:nvSpPr>
          <p:cNvPr id="3" name="Subtitle 2"/>
          <p:cNvSpPr>
            <a:spLocks noGrp="1"/>
          </p:cNvSpPr>
          <p:nvPr>
            <p:ph type="subTitle" idx="1"/>
          </p:nvPr>
        </p:nvSpPr>
        <p:spPr>
          <a:xfrm>
            <a:off x="609600" y="2053672"/>
            <a:ext cx="7681913" cy="3051728"/>
          </a:xfrm>
        </p:spPr>
        <p:txBody>
          <a:bodyPr>
            <a:normAutofit fontScale="92500"/>
          </a:bodyPr>
          <a:lstStyle/>
          <a:p>
            <a:pPr marL="571500" indent="-571500">
              <a:buFont typeface="Arial" panose="020B0604020202020204" pitchFamily="34" charset="0"/>
              <a:buChar char="•"/>
            </a:pPr>
            <a:r>
              <a:rPr lang="en-US" sz="4000" dirty="0">
                <a:solidFill>
                  <a:srgbClr val="002060"/>
                </a:solidFill>
              </a:rPr>
              <a:t>Legislation? (touch on stuff here)</a:t>
            </a:r>
            <a:endParaRPr lang="en-US" sz="3200" dirty="0">
              <a:solidFill>
                <a:srgbClr val="002060"/>
              </a:solidFill>
            </a:endParaRPr>
          </a:p>
          <a:p>
            <a:pPr marL="571500" indent="-571500">
              <a:buFont typeface="Arial" panose="020B0604020202020204" pitchFamily="34" charset="0"/>
              <a:buChar char="•"/>
            </a:pPr>
            <a:r>
              <a:rPr lang="en-US" sz="4000" dirty="0">
                <a:solidFill>
                  <a:srgbClr val="002060"/>
                </a:solidFill>
              </a:rPr>
              <a:t>Regulation</a:t>
            </a:r>
          </a:p>
          <a:p>
            <a:pPr marL="571500" indent="-571500">
              <a:buFont typeface="Arial" panose="020B0604020202020204" pitchFamily="34" charset="0"/>
              <a:buChar char="•"/>
            </a:pPr>
            <a:r>
              <a:rPr lang="en-US" sz="4000" dirty="0">
                <a:solidFill>
                  <a:srgbClr val="002060"/>
                </a:solidFill>
              </a:rPr>
              <a:t>Interpretation (2017 trends after)</a:t>
            </a:r>
          </a:p>
          <a:p>
            <a:pPr marL="571500" indent="-571500">
              <a:buFont typeface="Arial" panose="020B0604020202020204" pitchFamily="34" charset="0"/>
              <a:buChar char="•"/>
            </a:pPr>
            <a:r>
              <a:rPr lang="en-US" sz="4000" dirty="0">
                <a:solidFill>
                  <a:srgbClr val="002060"/>
                </a:solidFill>
              </a:rPr>
              <a:t>Make sure to flag questions in writing only</a:t>
            </a:r>
          </a:p>
          <a:p>
            <a:pPr marL="571500" indent="-571500">
              <a:buFont typeface="Arial" panose="020B0604020202020204" pitchFamily="34" charset="0"/>
              <a:buChar char="•"/>
            </a:pPr>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pic>
        <p:nvPicPr>
          <p:cNvPr id="6" name="Content Placeholder 1">
            <a:extLst>
              <a:ext uri="{FF2B5EF4-FFF2-40B4-BE49-F238E27FC236}">
                <a16:creationId xmlns:a16="http://schemas.microsoft.com/office/drawing/2014/main" id="{DB121CB5-BB4A-4D88-85BD-135CD072D1EB}"/>
              </a:ext>
            </a:extLst>
          </p:cNvPr>
          <p:cNvPicPr>
            <a:picLocks noChangeAspect="1"/>
          </p:cNvPicPr>
          <p:nvPr/>
        </p:nvPicPr>
        <p:blipFill>
          <a:blip r:embed="rId4"/>
          <a:stretch>
            <a:fillRect/>
          </a:stretch>
        </p:blipFill>
        <p:spPr>
          <a:xfrm>
            <a:off x="0" y="1644352"/>
            <a:ext cx="9144000" cy="5213648"/>
          </a:xfrm>
          <a:prstGeom prst="rect">
            <a:avLst/>
          </a:prstGeom>
        </p:spPr>
      </p:pic>
    </p:spTree>
    <p:extLst>
      <p:ext uri="{BB962C8B-B14F-4D97-AF65-F5344CB8AC3E}">
        <p14:creationId xmlns:p14="http://schemas.microsoft.com/office/powerpoint/2010/main" val="268168918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latin typeface="Calibri"/>
                <a:ea typeface="Calibri"/>
                <a:cs typeface="Calibri"/>
                <a:sym typeface="Calibri"/>
              </a:rPr>
              <a:t>Questions and Answers</a:t>
            </a:r>
            <a:endParaRPr b="1" dirty="0"/>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b="1" dirty="0">
                <a:solidFill>
                  <a:srgbClr val="2E59B0"/>
                </a:solidFill>
                <a:effectLst/>
                <a:ea typeface="Calibri"/>
                <a:cs typeface="Calibri"/>
                <a:sym typeface="Calibri"/>
              </a:rPr>
              <a:t>Major 2017 Agency Trends</a:t>
            </a:r>
            <a:endParaRPr lang="en-US" sz="4400" dirty="0">
              <a:solidFill>
                <a:schemeClr val="tx1"/>
              </a:solidFill>
            </a:endParaRPr>
          </a:p>
        </p:txBody>
      </p:sp>
      <p:sp>
        <p:nvSpPr>
          <p:cNvPr id="3" name="Subtitle 2"/>
          <p:cNvSpPr>
            <a:spLocks noGrp="1"/>
          </p:cNvSpPr>
          <p:nvPr>
            <p:ph type="subTitle" idx="1"/>
          </p:nvPr>
        </p:nvSpPr>
        <p:spPr>
          <a:xfrm>
            <a:off x="576470" y="1689953"/>
            <a:ext cx="7681913" cy="4038600"/>
          </a:xfrm>
        </p:spPr>
        <p:txBody>
          <a:bodyPr>
            <a:normAutofit fontScale="85000" lnSpcReduction="20000"/>
          </a:bodyPr>
          <a:lstStyle/>
          <a:p>
            <a:pPr marL="571500" indent="-571500">
              <a:buFont typeface="Arial" panose="020B0604020202020204" pitchFamily="34" charset="0"/>
              <a:buChar char="•"/>
            </a:pPr>
            <a:r>
              <a:rPr lang="en-US" sz="4000" dirty="0"/>
              <a:t>Greater scrutiny of H-1B petitions</a:t>
            </a:r>
          </a:p>
          <a:p>
            <a:pPr marL="1028682" lvl="1" indent="-571500" algn="l">
              <a:buFont typeface="Arial" panose="020B0604020202020204" pitchFamily="34" charset="0"/>
              <a:buChar char="•"/>
            </a:pPr>
            <a:r>
              <a:rPr lang="en-US" sz="3600" dirty="0">
                <a:solidFill>
                  <a:schemeClr val="tx1"/>
                </a:solidFill>
              </a:rPr>
              <a:t>Focus on entry level positions</a:t>
            </a:r>
          </a:p>
          <a:p>
            <a:pPr marL="1028682" lvl="1" indent="-571500" algn="l">
              <a:buFont typeface="Arial" panose="020B0604020202020204" pitchFamily="34" charset="0"/>
              <a:buChar char="•"/>
            </a:pPr>
            <a:r>
              <a:rPr lang="en-US" sz="3600" dirty="0">
                <a:solidFill>
                  <a:schemeClr val="tx1"/>
                </a:solidFill>
              </a:rPr>
              <a:t>Consular officer scrutiny</a:t>
            </a:r>
          </a:p>
          <a:p>
            <a:pPr marL="1028682" lvl="1" indent="-571500" algn="l">
              <a:buFont typeface="Arial" panose="020B0604020202020204" pitchFamily="34" charset="0"/>
              <a:buChar char="•"/>
            </a:pPr>
            <a:endParaRPr lang="en-US" sz="3600" dirty="0">
              <a:solidFill>
                <a:schemeClr val="tx1"/>
              </a:solidFill>
            </a:endParaRPr>
          </a:p>
          <a:p>
            <a:pPr marL="571500" indent="-571500">
              <a:buFont typeface="Arial" panose="020B0604020202020204" pitchFamily="34" charset="0"/>
              <a:buChar char="•"/>
            </a:pPr>
            <a:r>
              <a:rPr lang="en-US" sz="4000" dirty="0"/>
              <a:t>End of deference to prior approvals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Increased enforcement efforts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Introduction of mandatory adjustment interviews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488595224"/>
      </p:ext>
    </p:extLst>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1" y="540327"/>
            <a:ext cx="6781800" cy="831273"/>
          </a:xfrm>
        </p:spPr>
        <p:txBody>
          <a:bodyPr/>
          <a:lstStyle/>
          <a:p>
            <a:r>
              <a:rPr lang="en-US" sz="4400" b="1" dirty="0">
                <a:solidFill>
                  <a:srgbClr val="2E59B0"/>
                </a:solidFill>
                <a:effectLst/>
                <a:ea typeface="Calibri"/>
                <a:cs typeface="Calibri"/>
                <a:sym typeface="Calibri"/>
              </a:rPr>
              <a:t>Strategies to Address Increase in USCIS Denials</a:t>
            </a:r>
            <a:endParaRPr lang="en-US" sz="4400" dirty="0">
              <a:solidFill>
                <a:schemeClr val="tx1"/>
              </a:solidFill>
            </a:endParaRPr>
          </a:p>
        </p:txBody>
      </p:sp>
      <p:sp>
        <p:nvSpPr>
          <p:cNvPr id="3" name="Subtitle 2"/>
          <p:cNvSpPr>
            <a:spLocks noGrp="1"/>
          </p:cNvSpPr>
          <p:nvPr>
            <p:ph type="subTitle" idx="1"/>
          </p:nvPr>
        </p:nvSpPr>
        <p:spPr>
          <a:xfrm>
            <a:off x="609600" y="1905000"/>
            <a:ext cx="7681913" cy="3810000"/>
          </a:xfrm>
        </p:spPr>
        <p:txBody>
          <a:bodyPr>
            <a:normAutofit fontScale="92500" lnSpcReduction="10000"/>
          </a:bodyPr>
          <a:lstStyle/>
          <a:p>
            <a:pPr marL="571500" indent="-571500">
              <a:buFont typeface="Arial" panose="020B0604020202020204" pitchFamily="34" charset="0"/>
              <a:buChar char="•"/>
            </a:pPr>
            <a:r>
              <a:rPr lang="en-US" sz="3700" dirty="0"/>
              <a:t>Level 1 RFEs</a:t>
            </a:r>
          </a:p>
          <a:p>
            <a:pPr marL="1028682" lvl="1" indent="-571500" algn="l">
              <a:buFont typeface="Arial" panose="020B0604020202020204" pitchFamily="34" charset="0"/>
              <a:buChar char="•"/>
            </a:pPr>
            <a:r>
              <a:rPr lang="en-US" dirty="0">
                <a:solidFill>
                  <a:schemeClr val="tx1"/>
                </a:solidFill>
              </a:rPr>
              <a:t>Matter of B-C, Inc.</a:t>
            </a:r>
          </a:p>
          <a:p>
            <a:pPr marL="1028682" lvl="1" indent="-571500" algn="l">
              <a:buFont typeface="Arial" panose="020B0604020202020204" pitchFamily="34" charset="0"/>
              <a:buChar char="•"/>
            </a:pPr>
            <a:r>
              <a:rPr lang="en-US" dirty="0">
                <a:solidFill>
                  <a:schemeClr val="tx1"/>
                </a:solidFill>
              </a:rPr>
              <a:t>Matter of G-J-S-USA, Inc</a:t>
            </a:r>
            <a:r>
              <a:rPr lang="en-US" sz="3600" dirty="0">
                <a:solidFill>
                  <a:schemeClr val="tx1"/>
                </a:solidFill>
              </a:rPr>
              <a:t>.</a:t>
            </a:r>
          </a:p>
          <a:p>
            <a:pPr marL="1028682" lvl="1" indent="-571500" algn="l">
              <a:buFont typeface="Arial" panose="020B0604020202020204" pitchFamily="34" charset="0"/>
              <a:buChar char="•"/>
            </a:pPr>
            <a:endParaRPr lang="en-US" sz="3600" dirty="0">
              <a:solidFill>
                <a:schemeClr val="tx1"/>
              </a:solidFill>
            </a:endParaRPr>
          </a:p>
          <a:p>
            <a:pPr marL="571500" indent="-571500">
              <a:buFont typeface="Arial" panose="020B0604020202020204" pitchFamily="34" charset="0"/>
              <a:buChar char="•"/>
            </a:pPr>
            <a:r>
              <a:rPr lang="en-US" sz="3700" dirty="0"/>
              <a:t>To appeal or refile?</a:t>
            </a:r>
          </a:p>
          <a:p>
            <a:pPr marL="571500" indent="-571500">
              <a:buFont typeface="Arial" panose="020B0604020202020204" pitchFamily="34" charset="0"/>
              <a:buChar char="•"/>
            </a:pPr>
            <a:endParaRPr lang="en-US" sz="3700" dirty="0"/>
          </a:p>
          <a:p>
            <a:pPr marL="571500" indent="-571500">
              <a:buFont typeface="Arial" panose="020B0604020202020204" pitchFamily="34" charset="0"/>
              <a:buChar char="•"/>
            </a:pPr>
            <a:r>
              <a:rPr lang="en-US" sz="3700" dirty="0"/>
              <a:t>Utilization of blanket vs. filing L-1 petitions with USCIS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5862648"/>
      </p:ext>
    </p:extLst>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b="1" dirty="0">
                <a:solidFill>
                  <a:srgbClr val="2E59B0"/>
                </a:solidFill>
                <a:effectLst/>
                <a:ea typeface="Calibri"/>
                <a:cs typeface="Calibri"/>
                <a:sym typeface="Calibri"/>
              </a:rPr>
              <a:t>Major 2018 Regulatory </a:t>
            </a:r>
            <a:br>
              <a:rPr lang="en-US" sz="4400" b="1" dirty="0">
                <a:solidFill>
                  <a:srgbClr val="2E59B0"/>
                </a:solidFill>
                <a:effectLst/>
                <a:ea typeface="Calibri"/>
                <a:cs typeface="Calibri"/>
                <a:sym typeface="Calibri"/>
              </a:rPr>
            </a:br>
            <a:r>
              <a:rPr lang="en-US" sz="4400" b="1" dirty="0">
                <a:solidFill>
                  <a:srgbClr val="2E59B0"/>
                </a:solidFill>
                <a:effectLst/>
                <a:ea typeface="Calibri"/>
                <a:cs typeface="Calibri"/>
                <a:sym typeface="Calibri"/>
              </a:rPr>
              <a:t>Priorities</a:t>
            </a:r>
            <a:endParaRPr lang="en-US" sz="4400" dirty="0">
              <a:solidFill>
                <a:schemeClr val="tx1"/>
              </a:solidFill>
            </a:endParaRPr>
          </a:p>
        </p:txBody>
      </p:sp>
      <p:sp>
        <p:nvSpPr>
          <p:cNvPr id="3" name="Subtitle 2"/>
          <p:cNvSpPr>
            <a:spLocks noGrp="1"/>
          </p:cNvSpPr>
          <p:nvPr>
            <p:ph type="subTitle" idx="1"/>
          </p:nvPr>
        </p:nvSpPr>
        <p:spPr>
          <a:xfrm>
            <a:off x="609600" y="1905000"/>
            <a:ext cx="7681913" cy="3505200"/>
          </a:xfrm>
        </p:spPr>
        <p:txBody>
          <a:bodyPr>
            <a:normAutofit/>
          </a:bodyPr>
          <a:lstStyle/>
          <a:p>
            <a:pPr marL="571500" indent="-571500">
              <a:buFont typeface="Arial" panose="020B0604020202020204" pitchFamily="34" charset="0"/>
              <a:buChar char="•"/>
            </a:pPr>
            <a:r>
              <a:rPr lang="en-US" sz="3700" dirty="0"/>
              <a:t>H-4 EADs</a:t>
            </a:r>
          </a:p>
          <a:p>
            <a:pPr marL="571500" indent="-571500">
              <a:buFont typeface="Arial" panose="020B0604020202020204" pitchFamily="34" charset="0"/>
              <a:buChar char="•"/>
            </a:pPr>
            <a:endParaRPr lang="en-US" sz="3700" dirty="0"/>
          </a:p>
          <a:p>
            <a:pPr marL="571500" indent="-571500">
              <a:buFont typeface="Arial" panose="020B0604020202020204" pitchFamily="34" charset="0"/>
              <a:buChar char="•"/>
            </a:pPr>
            <a:r>
              <a:rPr lang="en-US" sz="3700" dirty="0"/>
              <a:t>STEM Extensions </a:t>
            </a:r>
          </a:p>
          <a:p>
            <a:pPr marL="571500" indent="-571500">
              <a:buFont typeface="Arial" panose="020B0604020202020204" pitchFamily="34" charset="0"/>
              <a:buChar char="•"/>
            </a:pPr>
            <a:endParaRPr lang="en-US" sz="3700" dirty="0"/>
          </a:p>
          <a:p>
            <a:pPr marL="571500" indent="-571500">
              <a:buFont typeface="Arial" panose="020B0604020202020204" pitchFamily="34" charset="0"/>
              <a:buChar char="•"/>
            </a:pPr>
            <a:r>
              <a:rPr lang="en-US" sz="3700" dirty="0"/>
              <a:t>Reallocation of H-1B Lottery Numbers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761079859"/>
      </p:ext>
    </p:extLst>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b="1" dirty="0">
                <a:solidFill>
                  <a:srgbClr val="2E59B0"/>
                </a:solidFill>
                <a:effectLst/>
                <a:ea typeface="Calibri"/>
                <a:cs typeface="Calibri"/>
                <a:sym typeface="Calibri"/>
              </a:rPr>
              <a:t>Dealing with the Noise</a:t>
            </a:r>
            <a:endParaRPr lang="en-US" sz="4400" dirty="0">
              <a:solidFill>
                <a:schemeClr val="tx1"/>
              </a:solidFill>
            </a:endParaRPr>
          </a:p>
        </p:txBody>
      </p:sp>
      <p:sp>
        <p:nvSpPr>
          <p:cNvPr id="3" name="Subtitle 2"/>
          <p:cNvSpPr>
            <a:spLocks noGrp="1"/>
          </p:cNvSpPr>
          <p:nvPr>
            <p:ph type="subTitle" idx="1"/>
          </p:nvPr>
        </p:nvSpPr>
        <p:spPr>
          <a:xfrm>
            <a:off x="609600" y="1905000"/>
            <a:ext cx="7681913" cy="3505200"/>
          </a:xfrm>
        </p:spPr>
        <p:txBody>
          <a:bodyPr>
            <a:normAutofit fontScale="92500" lnSpcReduction="10000"/>
          </a:bodyPr>
          <a:lstStyle/>
          <a:p>
            <a:pPr marL="571500" indent="-571500">
              <a:buFont typeface="Arial" panose="020B0604020202020204" pitchFamily="34" charset="0"/>
              <a:buChar char="•"/>
            </a:pPr>
            <a:r>
              <a:rPr lang="en-US" sz="4000" dirty="0"/>
              <a:t>Anxious clients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Uncertainty in adjudications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Increased email and call volumes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t>Opportunities for our business</a:t>
            </a:r>
          </a:p>
          <a:p>
            <a:pPr marL="571500" indent="-571500">
              <a:buFont typeface="Arial" panose="020B0604020202020204" pitchFamily="34" charset="0"/>
              <a:buChar char="•"/>
            </a:pP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4133887"/>
      </p:ext>
    </p:extLst>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latin typeface="Calibri"/>
                <a:ea typeface="Calibri"/>
                <a:cs typeface="Calibri"/>
                <a:sym typeface="Calibri"/>
              </a:rPr>
              <a:t>Questions and Answers</a:t>
            </a:r>
            <a:endParaRPr b="1" dirty="0"/>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8299127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047" y="609600"/>
            <a:ext cx="6296754" cy="1523495"/>
          </a:xfrm>
        </p:spPr>
        <p:txBody>
          <a:bodyPr/>
          <a:lstStyle/>
          <a:p>
            <a:r>
              <a:rPr lang="en-US" sz="4600" b="1" dirty="0">
                <a:solidFill>
                  <a:srgbClr val="2E59B0"/>
                </a:solidFill>
                <a:effectLst/>
                <a:ea typeface="Calibri"/>
                <a:cs typeface="Calibri"/>
                <a:sym typeface="Calibri"/>
              </a:rPr>
              <a:t>Hot Topics for Dirty </a:t>
            </a:r>
            <a:br>
              <a:rPr lang="en-US" sz="4600" b="1" dirty="0">
                <a:solidFill>
                  <a:srgbClr val="2E59B0"/>
                </a:solidFill>
                <a:effectLst/>
                <a:ea typeface="Calibri"/>
                <a:cs typeface="Calibri"/>
                <a:sym typeface="Calibri"/>
              </a:rPr>
            </a:br>
            <a:r>
              <a:rPr lang="en-US" sz="4600" b="1" dirty="0">
                <a:solidFill>
                  <a:srgbClr val="2E59B0"/>
                </a:solidFill>
                <a:effectLst/>
                <a:ea typeface="Calibri"/>
                <a:cs typeface="Calibri"/>
                <a:sym typeface="Calibri"/>
              </a:rPr>
              <a:t>Immigration Lawyers</a:t>
            </a:r>
            <a:endParaRPr lang="en-US" sz="4600"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91973" y="2244159"/>
            <a:ext cx="8413750" cy="461665"/>
          </a:xfrm>
        </p:spPr>
        <p:txBody>
          <a:bodyPr/>
          <a:lstStyle/>
          <a:p>
            <a:r>
              <a:rPr lang="en-US" b="1" dirty="0"/>
              <a:t>Moderator:  </a:t>
            </a:r>
          </a:p>
          <a:p>
            <a:pPr marL="855663" indent="-390525">
              <a:buFont typeface="Arial" panose="020B0604020202020204" pitchFamily="34" charset="0"/>
              <a:buChar char="•"/>
            </a:pPr>
            <a:r>
              <a:rPr lang="en-US" sz="2800" i="1" dirty="0"/>
              <a:t>Gregory Romanovsky, AILA NE Chapter Chair</a:t>
            </a:r>
            <a:br>
              <a:rPr lang="en-US" sz="2800" dirty="0"/>
            </a:br>
            <a:endParaRPr lang="en-US" sz="2400" i="1" dirty="0"/>
          </a:p>
          <a:p>
            <a:r>
              <a:rPr lang="en-US" b="1" dirty="0"/>
              <a:t>Panelists: </a:t>
            </a:r>
          </a:p>
          <a:p>
            <a:pPr marL="855663" indent="-342900">
              <a:buFont typeface="Arial" panose="020B0604020202020204" pitchFamily="34" charset="0"/>
              <a:buChar char="•"/>
            </a:pPr>
            <a:r>
              <a:rPr lang="en-US" sz="2800" i="1" dirty="0"/>
              <a:t>Betsy Lawrence, AILA, Director of Government Relations</a:t>
            </a:r>
          </a:p>
          <a:p>
            <a:pPr marL="855663" indent="-342900">
              <a:buFont typeface="Arial" panose="020B0604020202020204" pitchFamily="34" charset="0"/>
              <a:buChar char="•"/>
            </a:pPr>
            <a:r>
              <a:rPr lang="en-US" sz="2800" i="1" dirty="0"/>
              <a:t>William Stock, AILA, Immediate Past President</a:t>
            </a:r>
          </a:p>
          <a:p>
            <a:pPr marL="855663" indent="-342900">
              <a:buFont typeface="Arial" panose="020B0604020202020204" pitchFamily="34" charset="0"/>
              <a:buChar char="•"/>
            </a:pPr>
            <a:r>
              <a:rPr lang="en-US" sz="2800" i="1" dirty="0"/>
              <a:t>Beth Werlin, American Immigrant Council, Executive Director</a:t>
            </a:r>
            <a:r>
              <a:rPr lang="en-US" sz="2800" dirty="0"/>
              <a:t> </a:t>
            </a: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332754277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solidFill>
                  <a:srgbClr val="2E59B0"/>
                </a:solidFill>
                <a:effectLst/>
                <a:ea typeface="Calibri"/>
                <a:cs typeface="Calibri"/>
                <a:sym typeface="Calibri"/>
              </a:rPr>
              <a:t>Questions and Answers</a:t>
            </a:r>
            <a:endParaRPr lang="en-US" dirty="0"/>
          </a:p>
        </p:txBody>
      </p:sp>
      <p:sp>
        <p:nvSpPr>
          <p:cNvPr id="3" name="Subtitle 2"/>
          <p:cNvSpPr>
            <a:spLocks noGrp="1"/>
          </p:cNvSpPr>
          <p:nvPr>
            <p:ph type="subTitle" idx="1"/>
          </p:nvPr>
        </p:nvSpPr>
        <p:spPr>
          <a:xfrm>
            <a:off x="1207114" y="3859466"/>
            <a:ext cx="7043208" cy="461665"/>
          </a:xfrm>
        </p:spPr>
        <p:txBody>
          <a:bodyPr/>
          <a:lstStyle/>
          <a:p>
            <a:pPr lvl="0">
              <a:buClr>
                <a:schemeClr val="dk1"/>
              </a:buClr>
              <a:buSzPts val="3200"/>
            </a:pPr>
            <a:r>
              <a:rPr lang="en-US" dirty="0">
                <a:solidFill>
                  <a:schemeClr val="dk1"/>
                </a:solidFill>
                <a:ea typeface="Calibri"/>
                <a:cs typeface="Calibri"/>
                <a:sym typeface="Calibri"/>
              </a:rPr>
              <a:t>Please remember to complete evaluation:</a:t>
            </a:r>
          </a:p>
          <a:p>
            <a:pPr lvl="0"/>
            <a:r>
              <a:rPr lang="en-US" dirty="0"/>
              <a:t>https://www.surveymonkey.com/r/2X5WK2Q   </a:t>
            </a:r>
          </a:p>
        </p:txBody>
      </p:sp>
    </p:spTree>
    <p:extLst>
      <p:ext uri="{BB962C8B-B14F-4D97-AF65-F5344CB8AC3E}">
        <p14:creationId xmlns:p14="http://schemas.microsoft.com/office/powerpoint/2010/main" val="1696009175"/>
      </p:ext>
    </p:extLst>
  </p:cSld>
  <p:clrMapOvr>
    <a:masterClrMapping/>
  </p:clrMapOvr>
  <p:transition>
    <p:fade/>
  </p:transition>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5466</Words>
  <Application>Microsoft Office PowerPoint</Application>
  <PresentationFormat>On-screen Show (4:3)</PresentationFormat>
  <Paragraphs>661</Paragraphs>
  <Slides>74</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Calibri </vt:lpstr>
      <vt:lpstr>Noto Sans Symbols</vt:lpstr>
      <vt:lpstr>Times New Roman</vt:lpstr>
      <vt:lpstr>1_Light_with Blue Bar Segoe Template</vt:lpstr>
      <vt:lpstr>Early Morning Ethics Forum</vt:lpstr>
      <vt:lpstr>Topics </vt:lpstr>
      <vt:lpstr>Catch 22: Prior Orders  and Upcoming Hearings</vt:lpstr>
      <vt:lpstr>Playing Roulette: Placing  Your Client in Proceedings  </vt:lpstr>
      <vt:lpstr>The Liar Paradox:  Your Client Lied  </vt:lpstr>
      <vt:lpstr>DACA &amp; TPS: Uncertain Times</vt:lpstr>
      <vt:lpstr>Questions and Answers</vt:lpstr>
      <vt:lpstr>Hot Topics for Dirty  Immigration Lawyers</vt:lpstr>
      <vt:lpstr>Questions and Answers</vt:lpstr>
      <vt:lpstr>It’s Just Another Brick in the Wall – Current Admission Issues at Ports</vt:lpstr>
      <vt:lpstr>Attorney Representations  During the Admission Process   </vt:lpstr>
      <vt:lpstr>Preparing Your Client for  the Admission/Adjudication Process</vt:lpstr>
      <vt:lpstr>Materials for Applicants to Take to Presentations</vt:lpstr>
      <vt:lpstr>Controlling Your Technology and Internet Presence</vt:lpstr>
      <vt:lpstr>Options for Resolving a  Problematic Adjudication</vt:lpstr>
      <vt:lpstr>Southern Border Issues</vt:lpstr>
      <vt:lpstr>Last Minute Hot Topics    </vt:lpstr>
      <vt:lpstr>Questions and Answers</vt:lpstr>
      <vt:lpstr>Interagency Panel: Perspectives in a Changing Landscape </vt:lpstr>
      <vt:lpstr>Questions and Answers</vt:lpstr>
      <vt:lpstr>Humanitarian Relief &amp; Alternatives in the Trump Era</vt:lpstr>
      <vt:lpstr>Agenda</vt:lpstr>
      <vt:lpstr>Special Immigrant Juvenile Status</vt:lpstr>
      <vt:lpstr>Special Immigrant Juvenile Status</vt:lpstr>
      <vt:lpstr>Special Immigrant Juvenile Status</vt:lpstr>
      <vt:lpstr>Is Discretion Dead?</vt:lpstr>
      <vt:lpstr>Is Discretion Dead?</vt:lpstr>
      <vt:lpstr>Is Discretion Dead?</vt:lpstr>
      <vt:lpstr>Is Discretion Dead?</vt:lpstr>
      <vt:lpstr>Asylum Policy Changes</vt:lpstr>
      <vt:lpstr>DACA</vt:lpstr>
      <vt:lpstr>Temporary Protected Status</vt:lpstr>
      <vt:lpstr>Questions and Answers</vt:lpstr>
      <vt:lpstr>De-ICE-ing Strategies: Federal Litigation for Inclement Times</vt:lpstr>
      <vt:lpstr>The Agenda</vt:lpstr>
      <vt:lpstr>Arriaga Gil v. Tompkins</vt:lpstr>
      <vt:lpstr>Arriaga Gil v. Tompkins</vt:lpstr>
      <vt:lpstr>Detention in Withholding- Only Proceedings</vt:lpstr>
      <vt:lpstr>Detention in Withholding- Only Proceedings</vt:lpstr>
      <vt:lpstr>Exhaustion</vt:lpstr>
      <vt:lpstr>PowerPoint Presentation</vt:lpstr>
      <vt:lpstr>PowerPoint Presentation</vt:lpstr>
      <vt:lpstr>PowerPoint Presentation</vt:lpstr>
      <vt:lpstr>PowerPoint Presentation</vt:lpstr>
      <vt:lpstr>Questions and Answers</vt:lpstr>
      <vt:lpstr>ICE, ICE, Baby:  Pre- and Post-Removal   </vt:lpstr>
      <vt:lpstr>Changes to ICE Priorities</vt:lpstr>
      <vt:lpstr>ICE &amp; Local Law Enforcement</vt:lpstr>
      <vt:lpstr>USCIS Interviews and ICE Check-Ins  </vt:lpstr>
      <vt:lpstr>Motions to Reopen</vt:lpstr>
      <vt:lpstr>The End of the Road? </vt:lpstr>
      <vt:lpstr>Questions and Answers</vt:lpstr>
      <vt:lpstr>Compliance Strategies to Defend our Clients  </vt:lpstr>
      <vt:lpstr>Our Panel Topics Include:</vt:lpstr>
      <vt:lpstr>I-9 Audit Trends</vt:lpstr>
      <vt:lpstr>Paperless Concerns</vt:lpstr>
      <vt:lpstr>Privacy Concerns </vt:lpstr>
      <vt:lpstr>PowerPoint Presentation</vt:lpstr>
      <vt:lpstr>Importance of Self-Audit</vt:lpstr>
      <vt:lpstr>Questions and Answers</vt:lpstr>
      <vt:lpstr>PERM Under the Trump Administration</vt:lpstr>
      <vt:lpstr>State of the DOL Address</vt:lpstr>
      <vt:lpstr>Technical Difficulties  with PERM</vt:lpstr>
      <vt:lpstr>BALCA Updates &amp; Practice Nuggets</vt:lpstr>
      <vt:lpstr>Getting the Most of Your AILA Membership</vt:lpstr>
      <vt:lpstr>Questions and Answers</vt:lpstr>
      <vt:lpstr>Business Immigration Under Trump: What’s Yet to Come</vt:lpstr>
      <vt:lpstr>Buy American Hire American</vt:lpstr>
      <vt:lpstr>Vehicles for Change</vt:lpstr>
      <vt:lpstr>Major 2017 Agency Trends</vt:lpstr>
      <vt:lpstr>Strategies to Address Increase in USCIS Denials</vt:lpstr>
      <vt:lpstr>Major 2018 Regulatory  Priorities</vt:lpstr>
      <vt:lpstr>Dealing with the Noise</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Morning Ethics Forum</dc:title>
  <dc:creator>Annelise Araujo</dc:creator>
  <cp:lastModifiedBy>Araujo &amp; Fisher Para</cp:lastModifiedBy>
  <cp:revision>10</cp:revision>
  <cp:lastPrinted>2018-02-28T14:45:02Z</cp:lastPrinted>
  <dcterms:modified xsi:type="dcterms:W3CDTF">2018-03-01T14:51:34Z</dcterms:modified>
</cp:coreProperties>
</file>