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8" r:id="rId4"/>
    <p:sldId id="257"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pPr/>
              <a:t>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pPr/>
              <a:t>‹#›</a:t>
            </a:fld>
            <a:endParaRPr lang="en-US"/>
          </a:p>
        </p:txBody>
      </p:sp>
    </p:spTree>
    <p:extLst>
      <p:ext uri="{BB962C8B-B14F-4D97-AF65-F5344CB8AC3E}">
        <p14:creationId xmlns:p14="http://schemas.microsoft.com/office/powerpoint/2010/main" val="99401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4296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Demo, Video etc. &quot;special&quot; slides">
  <p:cSld name="3_Demo, Video etc. &quot;special&quot; slides">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1369219" y="649805"/>
            <a:ext cx="7043208" cy="1523494"/>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E59B0"/>
              </a:buClr>
              <a:buSzPts val="5400"/>
              <a:buFont typeface="Calibri"/>
              <a:buNone/>
              <a:defRPr sz="5400" b="0" i="0" u="none" strike="noStrike" cap="none">
                <a:solidFill>
                  <a:srgbClr val="2E59B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Shape 18"/>
          <p:cNvSpPr txBox="1">
            <a:spLocks noGrp="1"/>
          </p:cNvSpPr>
          <p:nvPr>
            <p:ph type="subTitle" idx="1"/>
          </p:nvPr>
        </p:nvSpPr>
        <p:spPr>
          <a:xfrm>
            <a:off x="1368955" y="4344988"/>
            <a:ext cx="7043208" cy="46166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ctr" rtl="0">
              <a:lnSpc>
                <a:spcPct val="90000"/>
              </a:lnSpc>
              <a:spcBef>
                <a:spcPts val="560"/>
              </a:spcBef>
              <a:spcAft>
                <a:spcPts val="0"/>
              </a:spcAft>
              <a:buClr>
                <a:srgbClr val="888888"/>
              </a:buClr>
              <a:buSzPts val="2800"/>
              <a:buFont typeface="Calibri"/>
              <a:buNone/>
              <a:defRPr sz="2800" b="0" i="0" u="none" strike="noStrike" cap="none">
                <a:solidFill>
                  <a:srgbClr val="888888"/>
                </a:solidFill>
                <a:latin typeface="Calibri"/>
                <a:ea typeface="Calibri"/>
                <a:cs typeface="Calibri"/>
                <a:sym typeface="Calibri"/>
              </a:defRPr>
            </a:lvl2pPr>
            <a:lvl3pPr marR="0" lvl="2"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3pPr>
            <a:lvl4pPr marR="0" lvl="3"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4pPr>
            <a:lvl5pPr marR="0" lvl="4"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9" name="Shape 19"/>
          <p:cNvSpPr txBox="1">
            <a:spLocks noGrp="1"/>
          </p:cNvSpPr>
          <p:nvPr>
            <p:ph type="body" idx="2"/>
          </p:nvPr>
        </p:nvSpPr>
        <p:spPr>
          <a:xfrm>
            <a:off x="722049" y="2355850"/>
            <a:ext cx="7690114" cy="1384994"/>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2000"/>
              </a:spcBef>
              <a:spcAft>
                <a:spcPts val="0"/>
              </a:spcAft>
              <a:buClr>
                <a:srgbClr val="0066FF"/>
              </a:buClr>
              <a:buSzPts val="10000"/>
              <a:buFont typeface="Arial"/>
              <a:buNone/>
              <a:defRPr sz="10000" b="1" i="1" u="none" strike="noStrike" cap="none">
                <a:solidFill>
                  <a:srgbClr val="0066FF"/>
                </a:solidFill>
                <a:latin typeface="Calibri"/>
                <a:ea typeface="Calibri"/>
                <a:cs typeface="Calibri"/>
                <a:sym typeface="Calibri"/>
              </a:defRPr>
            </a:lvl1pPr>
            <a:lvl2pPr marL="914400" marR="0" lvl="1" indent="-406400" algn="l" rtl="0">
              <a:lnSpc>
                <a:spcPct val="90000"/>
              </a:lnSpc>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10699511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6"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411" y="609600"/>
            <a:ext cx="6406760" cy="1523495"/>
          </a:xfrm>
        </p:spPr>
        <p:txBody>
          <a:bodyPr/>
          <a:lstStyle/>
          <a:p>
            <a:pPr algn="ctr"/>
            <a:r>
              <a:rPr lang="en-US" sz="4800" b="1" dirty="0">
                <a:solidFill>
                  <a:srgbClr val="2E59B0"/>
                </a:solidFill>
                <a:effectLst/>
                <a:ea typeface="Calibri"/>
                <a:cs typeface="Calibri"/>
                <a:sym typeface="Calibri"/>
              </a:rPr>
              <a:t>PERM Under the Trump Administration</a:t>
            </a:r>
            <a:endParaRPr lang="en-US" sz="4800" dirty="0">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450411" y="2132590"/>
            <a:ext cx="8631246" cy="461665"/>
          </a:xfrm>
        </p:spPr>
        <p:txBody>
          <a:bodyPr/>
          <a:lstStyle/>
          <a:p>
            <a:r>
              <a:rPr lang="en-US" b="1" dirty="0"/>
              <a:t>Moderator:  </a:t>
            </a:r>
          </a:p>
          <a:p>
            <a:pPr marL="855663" indent="-390525">
              <a:buFont typeface="Arial" panose="020B0604020202020204" pitchFamily="34" charset="0"/>
              <a:buChar char="•"/>
            </a:pPr>
            <a:r>
              <a:rPr lang="en-US" sz="2800" i="1" dirty="0"/>
              <a:t>Madeline Cronin</a:t>
            </a:r>
            <a:br>
              <a:rPr lang="en-US" sz="2800" dirty="0"/>
            </a:br>
            <a:endParaRPr lang="en-US" sz="2400" i="1" dirty="0"/>
          </a:p>
          <a:p>
            <a:r>
              <a:rPr lang="en-US" b="1" dirty="0"/>
              <a:t>Panelists: </a:t>
            </a:r>
          </a:p>
          <a:p>
            <a:pPr marL="798513" indent="-457200">
              <a:buFont typeface="Arial" panose="020B0604020202020204" pitchFamily="34" charset="0"/>
              <a:buChar char="•"/>
            </a:pPr>
            <a:r>
              <a:rPr lang="en-US" sz="2800" i="1" dirty="0"/>
              <a:t>Sarah Peterson, AILA DOL Liaison, Chair</a:t>
            </a:r>
          </a:p>
          <a:p>
            <a:pPr marL="798513" indent="-457200">
              <a:buFont typeface="Arial" panose="020B0604020202020204" pitchFamily="34" charset="0"/>
              <a:buChar char="•"/>
            </a:pPr>
            <a:r>
              <a:rPr lang="en-US" sz="2800" i="1" dirty="0"/>
              <a:t>Vincent Lau, AILA DOL Liaison, Vice Chair</a:t>
            </a:r>
            <a:br>
              <a:rPr lang="en-US" dirty="0"/>
            </a:br>
            <a:r>
              <a:rPr lang="en-US" dirty="0"/>
              <a:t> </a:t>
            </a:r>
            <a:br>
              <a:rPr lang="en-US" sz="2800" dirty="0"/>
            </a:br>
            <a:br>
              <a:rPr lang="en-US" sz="2800" dirty="0"/>
            </a:br>
            <a:br>
              <a:rPr lang="en-US" sz="2800" dirty="0"/>
            </a:b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32356770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99" y="647700"/>
            <a:ext cx="7681913" cy="1143000"/>
          </a:xfrm>
        </p:spPr>
        <p:txBody>
          <a:bodyPr/>
          <a:lstStyle/>
          <a:p>
            <a:r>
              <a:rPr lang="en-US" sz="4800" b="1" dirty="0">
                <a:solidFill>
                  <a:srgbClr val="2E59B0"/>
                </a:solidFill>
                <a:effectLst/>
                <a:ea typeface="Calibri"/>
                <a:cs typeface="Calibri"/>
                <a:sym typeface="Calibri"/>
              </a:rPr>
              <a:t>State of the DOL Address</a:t>
            </a:r>
            <a:endParaRPr lang="en-US" sz="4800" dirty="0">
              <a:solidFill>
                <a:schemeClr val="tx1"/>
              </a:solidFill>
              <a:effectLst/>
            </a:endParaRPr>
          </a:p>
        </p:txBody>
      </p:sp>
      <p:sp>
        <p:nvSpPr>
          <p:cNvPr id="3" name="Subtitle 2"/>
          <p:cNvSpPr>
            <a:spLocks noGrp="1"/>
          </p:cNvSpPr>
          <p:nvPr>
            <p:ph type="subTitle" idx="1"/>
          </p:nvPr>
        </p:nvSpPr>
        <p:spPr>
          <a:xfrm>
            <a:off x="457200" y="1676400"/>
            <a:ext cx="7681913" cy="3200400"/>
          </a:xfrm>
        </p:spPr>
        <p:txBody>
          <a:bodyPr>
            <a:normAutofit fontScale="92500" lnSpcReduction="10000"/>
          </a:bodyPr>
          <a:lstStyle/>
          <a:p>
            <a:r>
              <a:rPr lang="en-US" sz="4000" dirty="0"/>
              <a:t>What’s new and what’s the same at DOL?</a:t>
            </a:r>
          </a:p>
          <a:p>
            <a:endParaRPr lang="en-US" sz="4000" dirty="0"/>
          </a:p>
          <a:p>
            <a:pPr marL="571500" indent="-571500">
              <a:buFont typeface="Arial" panose="020B0604020202020204" pitchFamily="34" charset="0"/>
              <a:buChar char="•"/>
            </a:pPr>
            <a:r>
              <a:rPr lang="en-US" sz="4000" dirty="0"/>
              <a:t>Processing Times</a:t>
            </a:r>
          </a:p>
          <a:p>
            <a:pPr marL="571500" indent="-571500">
              <a:buFont typeface="Arial" panose="020B0604020202020204" pitchFamily="34" charset="0"/>
              <a:buChar char="•"/>
            </a:pPr>
            <a:r>
              <a:rPr lang="en-US" sz="4000" dirty="0"/>
              <a:t>Shifting Resources</a:t>
            </a:r>
          </a:p>
          <a:p>
            <a:pPr marL="571500" indent="-571500">
              <a:buFont typeface="Arial" panose="020B0604020202020204" pitchFamily="34" charset="0"/>
              <a:buChar char="•"/>
            </a:pPr>
            <a:r>
              <a:rPr lang="en-US" sz="4000" dirty="0"/>
              <a:t>BLS 2018 SOC Codes</a:t>
            </a:r>
          </a:p>
          <a:p>
            <a:pPr marL="571500" indent="-571500">
              <a:buFont typeface="Arial" panose="020B0604020202020204" pitchFamily="34" charset="0"/>
              <a:buChar char="•"/>
            </a:pPr>
            <a:r>
              <a:rPr lang="en-US" sz="4000" dirty="0"/>
              <a:t>New Technical Features</a:t>
            </a:r>
          </a:p>
          <a:p>
            <a:endParaRPr lang="en-US" sz="4000" dirty="0">
              <a:solidFill>
                <a:srgbClr val="002060"/>
              </a:solidFill>
            </a:endParaRPr>
          </a:p>
          <a:p>
            <a:pPr marL="571500" indent="-571500">
              <a:buFont typeface="Arial" panose="020B0604020202020204" pitchFamily="34" charset="0"/>
              <a:buChar char="•"/>
            </a:pPr>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48227"/>
            <a:ext cx="7681913" cy="1143000"/>
          </a:xfrm>
        </p:spPr>
        <p:txBody>
          <a:bodyPr/>
          <a:lstStyle/>
          <a:p>
            <a:pPr algn="ctr"/>
            <a:r>
              <a:rPr lang="en-US" sz="4600" b="1" dirty="0">
                <a:solidFill>
                  <a:srgbClr val="2E59B0"/>
                </a:solidFill>
                <a:effectLst/>
                <a:ea typeface="Calibri"/>
                <a:cs typeface="Calibri"/>
                <a:sym typeface="Calibri"/>
              </a:rPr>
              <a:t>Technical Difficulties </a:t>
            </a:r>
            <a:br>
              <a:rPr lang="en-US" sz="4600" b="1" dirty="0">
                <a:solidFill>
                  <a:srgbClr val="2E59B0"/>
                </a:solidFill>
                <a:effectLst/>
                <a:ea typeface="Calibri"/>
                <a:cs typeface="Calibri"/>
                <a:sym typeface="Calibri"/>
              </a:rPr>
            </a:br>
            <a:r>
              <a:rPr lang="en-US" sz="4600" b="1" dirty="0">
                <a:solidFill>
                  <a:srgbClr val="2E59B0"/>
                </a:solidFill>
                <a:effectLst/>
                <a:ea typeface="Calibri"/>
                <a:cs typeface="Calibri"/>
                <a:sym typeface="Calibri"/>
              </a:rPr>
              <a:t>with PERM</a:t>
            </a:r>
            <a:endParaRPr lang="en-US" sz="4600" dirty="0">
              <a:solidFill>
                <a:schemeClr val="tx1"/>
              </a:solidFill>
              <a:effectLst/>
            </a:endParaRPr>
          </a:p>
        </p:txBody>
      </p:sp>
      <p:sp>
        <p:nvSpPr>
          <p:cNvPr id="3" name="Subtitle 2"/>
          <p:cNvSpPr>
            <a:spLocks noGrp="1"/>
          </p:cNvSpPr>
          <p:nvPr>
            <p:ph type="subTitle" idx="1"/>
          </p:nvPr>
        </p:nvSpPr>
        <p:spPr>
          <a:xfrm>
            <a:off x="609600" y="1905000"/>
            <a:ext cx="7681913" cy="3200400"/>
          </a:xfrm>
        </p:spPr>
        <p:txBody>
          <a:bodyPr>
            <a:normAutofit/>
          </a:bodyPr>
          <a:lstStyle/>
          <a:p>
            <a:pPr marL="571500" indent="-571500">
              <a:buFont typeface="Arial" panose="020B0604020202020204" pitchFamily="34" charset="0"/>
              <a:buChar char="•"/>
            </a:pPr>
            <a:r>
              <a:rPr lang="en-US" sz="4000" dirty="0"/>
              <a:t>Business Verification Issues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ETA Form 9089 drafting</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Requests for Reconsideration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62204996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48227"/>
            <a:ext cx="7681913" cy="1143000"/>
          </a:xfrm>
        </p:spPr>
        <p:txBody>
          <a:bodyPr/>
          <a:lstStyle/>
          <a:p>
            <a:pPr algn="ctr"/>
            <a:r>
              <a:rPr lang="en-US" sz="4600" b="1" dirty="0">
                <a:solidFill>
                  <a:srgbClr val="2E59B0"/>
                </a:solidFill>
                <a:effectLst/>
                <a:ea typeface="Calibri"/>
                <a:cs typeface="Calibri"/>
                <a:sym typeface="Calibri"/>
              </a:rPr>
              <a:t>BALCA Updates &amp; Practice Nuggets</a:t>
            </a:r>
            <a:endParaRPr lang="en-US" sz="4600" dirty="0">
              <a:solidFill>
                <a:schemeClr val="tx1"/>
              </a:solidFill>
              <a:effectLst/>
            </a:endParaRPr>
          </a:p>
        </p:txBody>
      </p:sp>
      <p:sp>
        <p:nvSpPr>
          <p:cNvPr id="3" name="Subtitle 2"/>
          <p:cNvSpPr>
            <a:spLocks noGrp="1"/>
          </p:cNvSpPr>
          <p:nvPr>
            <p:ph type="subTitle" idx="1"/>
          </p:nvPr>
        </p:nvSpPr>
        <p:spPr>
          <a:xfrm>
            <a:off x="381000" y="1861572"/>
            <a:ext cx="8153400" cy="3581400"/>
          </a:xfrm>
        </p:spPr>
        <p:txBody>
          <a:bodyPr>
            <a:normAutofit/>
          </a:bodyPr>
          <a:lstStyle/>
          <a:p>
            <a:pPr marL="571500" indent="-571500">
              <a:buFont typeface="Arial" panose="020B0604020202020204" pitchFamily="34" charset="0"/>
              <a:buChar char="•"/>
            </a:pPr>
            <a:r>
              <a:rPr lang="en-US" sz="4000"/>
              <a:t>Tips </a:t>
            </a:r>
            <a:r>
              <a:rPr lang="en-US" sz="4000" dirty="0"/>
              <a:t>on Crafting Applications for Prevailing Wage Determination</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Recruitment &amp; Evaluation Issues </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Audits and Responding Online</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425716407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287" y="510209"/>
            <a:ext cx="6019800" cy="1143000"/>
          </a:xfrm>
        </p:spPr>
        <p:txBody>
          <a:bodyPr/>
          <a:lstStyle/>
          <a:p>
            <a:pPr algn="ctr"/>
            <a:r>
              <a:rPr lang="en-US" sz="4600" b="1" dirty="0">
                <a:solidFill>
                  <a:srgbClr val="2E59B0"/>
                </a:solidFill>
                <a:effectLst/>
                <a:ea typeface="Calibri"/>
                <a:cs typeface="Calibri"/>
                <a:sym typeface="Calibri"/>
              </a:rPr>
              <a:t>Getting the Most of Your AILA Membership</a:t>
            </a:r>
            <a:endParaRPr lang="en-US" sz="4600" dirty="0">
              <a:solidFill>
                <a:schemeClr val="tx1"/>
              </a:solidFill>
              <a:effectLst/>
            </a:endParaRPr>
          </a:p>
        </p:txBody>
      </p:sp>
      <p:sp>
        <p:nvSpPr>
          <p:cNvPr id="3" name="Subtitle 2"/>
          <p:cNvSpPr>
            <a:spLocks noGrp="1"/>
          </p:cNvSpPr>
          <p:nvPr>
            <p:ph type="subTitle" idx="1"/>
          </p:nvPr>
        </p:nvSpPr>
        <p:spPr>
          <a:xfrm>
            <a:off x="609600" y="1905000"/>
            <a:ext cx="7924800" cy="3810000"/>
          </a:xfrm>
        </p:spPr>
        <p:txBody>
          <a:bodyPr>
            <a:normAutofit/>
          </a:bodyPr>
          <a:lstStyle/>
          <a:p>
            <a:pPr marL="571500" indent="-571500">
              <a:buFont typeface="Arial" panose="020B0604020202020204" pitchFamily="34" charset="0"/>
              <a:buChar char="•"/>
            </a:pPr>
            <a:r>
              <a:rPr lang="en-US" sz="4000" dirty="0"/>
              <a:t>Liaison Minutes</a:t>
            </a:r>
          </a:p>
          <a:p>
            <a:pPr marL="571500" indent="-571500">
              <a:buFont typeface="Arial" panose="020B0604020202020204" pitchFamily="34" charset="0"/>
              <a:buChar char="•"/>
            </a:pPr>
            <a:r>
              <a:rPr lang="en-US" sz="4000" dirty="0"/>
              <a:t>BALCA Case Updates</a:t>
            </a:r>
          </a:p>
          <a:p>
            <a:pPr marL="571500" indent="-571500">
              <a:buFont typeface="Arial" panose="020B0604020202020204" pitchFamily="34" charset="0"/>
              <a:buChar char="•"/>
            </a:pPr>
            <a:r>
              <a:rPr lang="en-US" sz="4000" dirty="0"/>
              <a:t>DOL Liaison (website, </a:t>
            </a:r>
            <a:r>
              <a:rPr lang="en-US" sz="4000" dirty="0" err="1"/>
              <a:t>Formstack</a:t>
            </a:r>
            <a:r>
              <a:rPr lang="en-US" sz="4000" dirty="0"/>
              <a:t>)</a:t>
            </a:r>
          </a:p>
          <a:p>
            <a:pPr marL="571500" indent="-571500">
              <a:buFont typeface="Arial" panose="020B0604020202020204" pitchFamily="34" charset="0"/>
              <a:buChar char="•"/>
            </a:pPr>
            <a:r>
              <a:rPr lang="en-US" sz="4000" dirty="0"/>
              <a:t>Mentorship</a:t>
            </a:r>
          </a:p>
          <a:p>
            <a:pPr marL="571500" indent="-571500">
              <a:buFont typeface="Arial" panose="020B0604020202020204" pitchFamily="34" charset="0"/>
              <a:buChar char="•"/>
            </a:pPr>
            <a:r>
              <a:rPr lang="en-US" sz="4000" dirty="0"/>
              <a:t>AGORA </a:t>
            </a:r>
          </a:p>
          <a:p>
            <a:pPr marL="571500" indent="-571500">
              <a:buFont typeface="Arial" panose="020B0604020202020204" pitchFamily="34" charset="0"/>
              <a:buChar char="•"/>
            </a:pPr>
            <a:r>
              <a:rPr lang="en-US" sz="4000" dirty="0"/>
              <a:t>Utilizing AILA Message Center</a:t>
            </a:r>
          </a:p>
          <a:p>
            <a:endParaRPr lang="en-US" sz="4000" dirty="0"/>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419855946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1369219" y="649805"/>
            <a:ext cx="7043208" cy="1523494"/>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rgbClr val="2E59B0"/>
              </a:buClr>
              <a:buSzPts val="5400"/>
              <a:buFont typeface="Calibri"/>
              <a:buNone/>
            </a:pPr>
            <a:r>
              <a:rPr lang="en-US" sz="5400" b="1" i="0" u="none" strike="noStrike" cap="none" dirty="0">
                <a:solidFill>
                  <a:srgbClr val="2E59B0"/>
                </a:solidFill>
                <a:effectLst/>
                <a:sym typeface="Calibri"/>
              </a:rPr>
              <a:t>Questions and Answers</a:t>
            </a:r>
            <a:endParaRPr b="1" dirty="0">
              <a:effectLst/>
            </a:endParaRPr>
          </a:p>
        </p:txBody>
      </p:sp>
      <p:sp>
        <p:nvSpPr>
          <p:cNvPr id="114" name="Shape 114"/>
          <p:cNvSpPr txBox="1">
            <a:spLocks noGrp="1"/>
          </p:cNvSpPr>
          <p:nvPr>
            <p:ph type="subTitle" idx="1"/>
          </p:nvPr>
        </p:nvSpPr>
        <p:spPr>
          <a:xfrm>
            <a:off x="1050396" y="3894414"/>
            <a:ext cx="7043208" cy="100889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Please remember to complete evaluation:</a:t>
            </a:r>
          </a:p>
          <a:p>
            <a:pPr marL="0" lvl="0" indent="0"/>
            <a:r>
              <a:rPr lang="en-US" dirty="0"/>
              <a:t>https://www.surveymonkey.com/r/2X5WK2Q   </a:t>
            </a:r>
          </a:p>
        </p:txBody>
      </p:sp>
    </p:spTree>
    <p:extLst>
      <p:ext uri="{BB962C8B-B14F-4D97-AF65-F5344CB8AC3E}">
        <p14:creationId xmlns:p14="http://schemas.microsoft.com/office/powerpoint/2010/main" val="1191714108"/>
      </p:ext>
    </p:extLst>
  </p:cSld>
  <p:clrMapOvr>
    <a:masterClrMapping/>
  </p:clrMapOvr>
  <p:transition>
    <p:fade/>
  </p:transition>
</p:sld>
</file>

<file path=ppt/theme/theme1.xml><?xml version="1.0" encoding="utf-8"?>
<a:theme xmlns:a="http://schemas.openxmlformats.org/drawingml/2006/main" name="1_Light_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1_Light_with Blue Bar Segoe Template</Template>
  <TotalTime>188</TotalTime>
  <Words>544</Words>
  <Application>Microsoft Office PowerPoint</Application>
  <PresentationFormat>On-screen Show (4:3)</PresentationFormat>
  <Paragraphs>52</Paragraphs>
  <Slides>6</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Courier New</vt:lpstr>
      <vt:lpstr>Wingdings</vt:lpstr>
      <vt:lpstr>1_Light_with Blue Bar Segoe Template</vt:lpstr>
      <vt:lpstr>White with Courier font for code slides</vt:lpstr>
      <vt:lpstr>PERM Under the Trump Administration</vt:lpstr>
      <vt:lpstr>State of the DOL Address</vt:lpstr>
      <vt:lpstr>Technical Difficulties  with PERM</vt:lpstr>
      <vt:lpstr>BALCA Updates &amp; Practice Nuggets</vt:lpstr>
      <vt:lpstr>Getting the Most of Your AILA Membership</vt:lpstr>
      <vt:lpstr>Questions and Answers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Header</dc:title>
  <dc:creator>Nareg</dc:creator>
  <cp:lastModifiedBy>Araujo &amp; Fisher Para</cp:lastModifiedBy>
  <cp:revision>28</cp:revision>
  <dcterms:created xsi:type="dcterms:W3CDTF">2012-12-04T23:35:54Z</dcterms:created>
  <dcterms:modified xsi:type="dcterms:W3CDTF">2018-03-01T14:54:04Z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