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58" r:id="rId4"/>
    <p:sldId id="257" r:id="rId5"/>
    <p:sldId id="265" r:id="rId6"/>
    <p:sldId id="261" r:id="rId7"/>
    <p:sldId id="264" r:id="rId8"/>
    <p:sldId id="262" r:id="rId9"/>
    <p:sldId id="260"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065" autoAdjust="0"/>
  </p:normalViewPr>
  <p:slideViewPr>
    <p:cSldViewPr>
      <p:cViewPr varScale="1">
        <p:scale>
          <a:sx n="96" d="100"/>
          <a:sy n="96" d="100"/>
        </p:scale>
        <p:origin x="203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9C1BB-0018-4F91-BF83-7408753661FD}" type="datetimeFigureOut">
              <a:rPr lang="en-US" smtClean="0"/>
              <a:pPr/>
              <a:t>2/14/2020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CD2B5-3E30-4A7D-A75B-223A7BDDAE6F}" type="slidenum">
              <a:rPr lang="en-US" smtClean="0"/>
              <a:pPr/>
              <a:t>‹#›</a:t>
            </a:fld>
            <a:endParaRPr lang="en-US"/>
          </a:p>
        </p:txBody>
      </p:sp>
    </p:spTree>
    <p:extLst>
      <p:ext uri="{BB962C8B-B14F-4D97-AF65-F5344CB8AC3E}">
        <p14:creationId xmlns:p14="http://schemas.microsoft.com/office/powerpoint/2010/main" val="99401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2/14/2020 3:05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2/14/2020 3:05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775906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2/14/2020 3:05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847370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2/14/2020 3:05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912625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2/14/2020 3:05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932137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2/14/2020 3:05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50025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cstate="print"/>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hincurtis.com/about-us/our-team/miki-matrician/" TargetMode="External"/><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s://www.massbbo.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surveymonkey.com/r/AILA202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411" y="609600"/>
            <a:ext cx="6406760" cy="1523495"/>
          </a:xfrm>
        </p:spPr>
        <p:txBody>
          <a:bodyPr/>
          <a:lstStyle/>
          <a:p>
            <a:r>
              <a:rPr lang="en-US" sz="4200" b="1" spc="0" dirty="0">
                <a:effectLst/>
              </a:rPr>
              <a:t>Early Morning Ethics Forum:</a:t>
            </a:r>
            <a:br>
              <a:rPr lang="en-US" sz="4200" b="1" spc="0" dirty="0">
                <a:effectLst/>
              </a:rPr>
            </a:br>
            <a:r>
              <a:rPr lang="en-US" sz="4200" b="1" spc="0" dirty="0">
                <a:effectLst/>
              </a:rPr>
              <a:t>Drawing the Line</a:t>
            </a:r>
            <a:br>
              <a:rPr lang="en-US" sz="4400" dirty="0"/>
            </a:br>
            <a:br>
              <a:rPr lang="en-US" sz="3600" dirty="0"/>
            </a:br>
            <a:br>
              <a:rPr lang="en-US" sz="3600" dirty="0"/>
            </a:br>
            <a:endParaRPr lang="en-US"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6" name="Subtitle 2"/>
          <p:cNvSpPr>
            <a:spLocks noGrp="1"/>
          </p:cNvSpPr>
          <p:nvPr>
            <p:ph type="subTitle" idx="1"/>
          </p:nvPr>
        </p:nvSpPr>
        <p:spPr>
          <a:xfrm>
            <a:off x="512754" y="2133095"/>
            <a:ext cx="8413750" cy="461665"/>
          </a:xfrm>
        </p:spPr>
        <p:txBody>
          <a:bodyPr/>
          <a:lstStyle/>
          <a:p>
            <a:r>
              <a:rPr lang="en-US" b="1" dirty="0"/>
              <a:t>Moderator:  </a:t>
            </a:r>
          </a:p>
          <a:p>
            <a:pPr marL="855663" indent="-390525">
              <a:buFont typeface="Arial" panose="020B0604020202020204" pitchFamily="34" charset="0"/>
              <a:buChar char="•"/>
            </a:pPr>
            <a:r>
              <a:rPr lang="en-US" i="1" dirty="0">
                <a:hlinkClick r:id="rId3"/>
              </a:rPr>
              <a:t>Miki Kawashima Matrician</a:t>
            </a:r>
            <a:r>
              <a:rPr lang="en-US" i="1" dirty="0"/>
              <a:t>, AILA Ethics Committee</a:t>
            </a:r>
            <a:br>
              <a:rPr lang="en-US" sz="2800" dirty="0"/>
            </a:br>
            <a:endParaRPr lang="en-US" sz="2400" i="1" dirty="0"/>
          </a:p>
          <a:p>
            <a:r>
              <a:rPr lang="en-US" b="1" dirty="0"/>
              <a:t>Panelist: </a:t>
            </a:r>
          </a:p>
          <a:p>
            <a:pPr marL="855663" indent="-342900">
              <a:buFont typeface="Arial" panose="020B0604020202020204" pitchFamily="34" charset="0"/>
              <a:buChar char="•"/>
            </a:pPr>
            <a:r>
              <a:rPr lang="en-US" i="1" dirty="0">
                <a:hlinkClick r:id="rId4"/>
              </a:rPr>
              <a:t>Stacey A. L. Best</a:t>
            </a:r>
            <a:r>
              <a:rPr lang="en-US" i="1" dirty="0"/>
              <a:t>, MA Office of Bar Counsel</a:t>
            </a:r>
          </a:p>
          <a:p>
            <a:pPr marL="512763"/>
            <a:br>
              <a:rPr lang="en-US" sz="2800" dirty="0"/>
            </a:br>
            <a:br>
              <a:rPr lang="en-US" sz="2800" dirty="0"/>
            </a:br>
            <a:br>
              <a:rPr lang="en-US" sz="2800" dirty="0"/>
            </a:br>
            <a:br>
              <a:rPr lang="en-US" sz="2800" dirty="0"/>
            </a:br>
            <a:br>
              <a:rPr lang="en-US" sz="2800" dirty="0"/>
            </a:br>
            <a:r>
              <a:rPr lang="en-US" sz="3000" dirty="0"/>
              <a:t> </a:t>
            </a:r>
            <a:br>
              <a:rPr lang="en-US" sz="2400" dirty="0"/>
            </a:br>
            <a:endParaRPr lang="en-US" dirty="0"/>
          </a:p>
        </p:txBody>
      </p:sp>
    </p:spTree>
    <p:extLst>
      <p:ext uri="{BB962C8B-B14F-4D97-AF65-F5344CB8AC3E}">
        <p14:creationId xmlns:p14="http://schemas.microsoft.com/office/powerpoint/2010/main" val="323567703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973" y="533400"/>
            <a:ext cx="7681913" cy="1143000"/>
          </a:xfrm>
        </p:spPr>
        <p:txBody>
          <a:bodyPr/>
          <a:lstStyle/>
          <a:p>
            <a:r>
              <a:rPr lang="en-US" sz="4000" spc="0" dirty="0"/>
              <a:t>Conflict of interest issues </a:t>
            </a:r>
            <a:br>
              <a:rPr lang="en-US" sz="4000" spc="0" dirty="0"/>
            </a:br>
            <a:r>
              <a:rPr lang="en-US" sz="4000" spc="0" dirty="0"/>
              <a:t>with dual representation </a:t>
            </a:r>
          </a:p>
        </p:txBody>
      </p:sp>
      <p:sp>
        <p:nvSpPr>
          <p:cNvPr id="3" name="Subtitle 2"/>
          <p:cNvSpPr>
            <a:spLocks noGrp="1"/>
          </p:cNvSpPr>
          <p:nvPr>
            <p:ph type="subTitle" idx="1"/>
          </p:nvPr>
        </p:nvSpPr>
        <p:spPr>
          <a:xfrm>
            <a:off x="609600" y="2362200"/>
            <a:ext cx="7681913" cy="3200400"/>
          </a:xfrm>
        </p:spPr>
        <p:txBody>
          <a:bodyPr>
            <a:normAutofit/>
          </a:bodyPr>
          <a:lstStyle/>
          <a:p>
            <a:r>
              <a:rPr lang="en-US" sz="4000" dirty="0">
                <a:solidFill>
                  <a:srgbClr val="002060"/>
                </a:solidFill>
              </a:rPr>
              <a:t>Issue spotting</a:t>
            </a:r>
          </a:p>
          <a:p>
            <a:pPr marL="571500" indent="-571500">
              <a:buFont typeface="Arial" panose="020B0604020202020204" pitchFamily="34" charset="0"/>
              <a:buChar char="•"/>
            </a:pPr>
            <a:r>
              <a:rPr lang="en-US" sz="3500" dirty="0">
                <a:solidFill>
                  <a:srgbClr val="002060"/>
                </a:solidFill>
              </a:rPr>
              <a:t>Establish procedures for conflict checks</a:t>
            </a:r>
          </a:p>
          <a:p>
            <a:pPr marL="571500" indent="-571500">
              <a:buFont typeface="Arial" panose="020B0604020202020204" pitchFamily="34" charset="0"/>
              <a:buChar char="•"/>
            </a:pPr>
            <a:r>
              <a:rPr lang="en-US" sz="3500" dirty="0">
                <a:solidFill>
                  <a:srgbClr val="002060"/>
                </a:solidFill>
              </a:rPr>
              <a:t>Consultations and past clients</a:t>
            </a:r>
          </a:p>
          <a:p>
            <a:pPr marL="571500" indent="-571500">
              <a:buFont typeface="Arial" panose="020B0604020202020204" pitchFamily="34" charset="0"/>
              <a:buChar char="•"/>
            </a:pPr>
            <a:r>
              <a:rPr lang="en-US" sz="3500" dirty="0">
                <a:solidFill>
                  <a:srgbClr val="002060"/>
                </a:solidFill>
              </a:rPr>
              <a:t>Imputed conflict and screens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170" y="533400"/>
            <a:ext cx="7681913" cy="1143000"/>
          </a:xfrm>
        </p:spPr>
        <p:txBody>
          <a:bodyPr/>
          <a:lstStyle/>
          <a:p>
            <a:r>
              <a:rPr lang="en-US" sz="4400" spc="0" dirty="0"/>
              <a:t>Limits on representation</a:t>
            </a:r>
            <a:endParaRPr lang="en-US" sz="4400" spc="0" dirty="0">
              <a:solidFill>
                <a:schemeClr val="tx1"/>
              </a:solidFill>
            </a:endParaRPr>
          </a:p>
        </p:txBody>
      </p:sp>
      <p:sp>
        <p:nvSpPr>
          <p:cNvPr id="3" name="Subtitle 2"/>
          <p:cNvSpPr>
            <a:spLocks noGrp="1"/>
          </p:cNvSpPr>
          <p:nvPr>
            <p:ph type="subTitle" idx="1"/>
          </p:nvPr>
        </p:nvSpPr>
        <p:spPr>
          <a:xfrm>
            <a:off x="731043" y="2286000"/>
            <a:ext cx="7681913" cy="3200400"/>
          </a:xfrm>
        </p:spPr>
        <p:txBody>
          <a:bodyPr>
            <a:normAutofit/>
          </a:bodyPr>
          <a:lstStyle/>
          <a:p>
            <a:r>
              <a:rPr lang="en-US" sz="4000" dirty="0">
                <a:solidFill>
                  <a:srgbClr val="002060"/>
                </a:solidFill>
              </a:rPr>
              <a:t>Sticky situations</a:t>
            </a:r>
          </a:p>
          <a:p>
            <a:pPr marL="571500" indent="-571500">
              <a:buFont typeface="Arial" panose="020B0604020202020204" pitchFamily="34" charset="0"/>
              <a:buChar char="•"/>
            </a:pPr>
            <a:r>
              <a:rPr lang="en-US" sz="3500" dirty="0">
                <a:solidFill>
                  <a:srgbClr val="002060"/>
                </a:solidFill>
              </a:rPr>
              <a:t>Client requests representation when there is no viable relief</a:t>
            </a:r>
          </a:p>
          <a:p>
            <a:pPr marL="571500" indent="-571500">
              <a:buFont typeface="Arial" panose="020B0604020202020204" pitchFamily="34" charset="0"/>
              <a:buChar char="•"/>
            </a:pPr>
            <a:r>
              <a:rPr lang="en-US" sz="3500" dirty="0">
                <a:solidFill>
                  <a:srgbClr val="002060"/>
                </a:solidFill>
              </a:rPr>
              <a:t>The line between zealous representation and violation of rules?</a:t>
            </a:r>
          </a:p>
          <a:p>
            <a:pPr marL="571500" indent="-571500">
              <a:buFont typeface="Arial" panose="020B0604020202020204" pitchFamily="34" charset="0"/>
              <a:buChar char="•"/>
            </a:pPr>
            <a:endParaRPr lang="en-US" sz="4000" dirty="0">
              <a:solidFill>
                <a:srgbClr val="002060"/>
              </a:solidFill>
            </a:endParaRPr>
          </a:p>
          <a:p>
            <a:endParaRPr lang="en-US"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283935018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1043" y="2286000"/>
            <a:ext cx="7681913" cy="3200400"/>
          </a:xfrm>
        </p:spPr>
        <p:txBody>
          <a:bodyPr>
            <a:normAutofit/>
          </a:bodyPr>
          <a:lstStyle/>
          <a:p>
            <a:r>
              <a:rPr lang="en-US" sz="4000" dirty="0">
                <a:solidFill>
                  <a:srgbClr val="002060"/>
                </a:solidFill>
              </a:rPr>
              <a:t>Sticky situations</a:t>
            </a:r>
          </a:p>
          <a:p>
            <a:pPr marL="571500" indent="-571500">
              <a:buFont typeface="Arial" panose="020B0604020202020204" pitchFamily="34" charset="0"/>
              <a:buChar char="•"/>
            </a:pPr>
            <a:r>
              <a:rPr lang="en-US" sz="3500" dirty="0">
                <a:solidFill>
                  <a:srgbClr val="002060"/>
                </a:solidFill>
              </a:rPr>
              <a:t>Client reveals misrepresentation</a:t>
            </a:r>
          </a:p>
          <a:p>
            <a:pPr marL="571500" indent="-571500">
              <a:buFont typeface="Arial" panose="020B0604020202020204" pitchFamily="34" charset="0"/>
              <a:buChar char="•"/>
            </a:pPr>
            <a:r>
              <a:rPr lang="en-US" sz="3500" dirty="0">
                <a:solidFill>
                  <a:srgbClr val="002060"/>
                </a:solidFill>
              </a:rPr>
              <a:t>Know when to withdraw</a:t>
            </a:r>
          </a:p>
          <a:p>
            <a:pPr marL="571500" indent="-571500">
              <a:buFont typeface="Arial" panose="020B0604020202020204" pitchFamily="34" charset="0"/>
              <a:buChar char="•"/>
            </a:pPr>
            <a:r>
              <a:rPr lang="en-US" sz="3500" dirty="0">
                <a:solidFill>
                  <a:srgbClr val="002060"/>
                </a:solidFill>
              </a:rPr>
              <a:t>When is the attorney required to disclose to the government?</a:t>
            </a:r>
          </a:p>
          <a:p>
            <a:pPr marL="571500" indent="-571500">
              <a:buFont typeface="Arial" panose="020B0604020202020204" pitchFamily="34" charset="0"/>
              <a:buChar char="•"/>
            </a:pPr>
            <a:endParaRPr lang="en-US" sz="3500" dirty="0">
              <a:solidFill>
                <a:srgbClr val="002060"/>
              </a:solidFill>
            </a:endParaRPr>
          </a:p>
          <a:p>
            <a:pPr marL="571500" indent="-571500">
              <a:buFont typeface="Arial" panose="020B0604020202020204" pitchFamily="34" charset="0"/>
              <a:buChar char="•"/>
            </a:pPr>
            <a:endParaRPr lang="en-US" sz="4000" dirty="0">
              <a:solidFill>
                <a:srgbClr val="002060"/>
              </a:solidFill>
            </a:endParaRPr>
          </a:p>
          <a:p>
            <a:endParaRPr lang="en-US"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8" name="Title 1">
            <a:extLst>
              <a:ext uri="{FF2B5EF4-FFF2-40B4-BE49-F238E27FC236}">
                <a16:creationId xmlns:a16="http://schemas.microsoft.com/office/drawing/2014/main" id="{0B5B3F88-C42A-4162-BE58-E618EB60F1FD}"/>
              </a:ext>
            </a:extLst>
          </p:cNvPr>
          <p:cNvSpPr txBox="1">
            <a:spLocks/>
          </p:cNvSpPr>
          <p:nvPr/>
        </p:nvSpPr>
        <p:spPr>
          <a:xfrm>
            <a:off x="234170" y="533400"/>
            <a:ext cx="7681913" cy="1143000"/>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r>
              <a:rPr lang="en-US" sz="4400" spc="0" dirty="0"/>
              <a:t>Limits on representation</a:t>
            </a:r>
            <a:endParaRPr lang="en-US" sz="4400" spc="0" dirty="0">
              <a:solidFill>
                <a:schemeClr val="tx1"/>
              </a:solidFill>
            </a:endParaRPr>
          </a:p>
        </p:txBody>
      </p:sp>
    </p:spTree>
    <p:extLst>
      <p:ext uri="{BB962C8B-B14F-4D97-AF65-F5344CB8AC3E}">
        <p14:creationId xmlns:p14="http://schemas.microsoft.com/office/powerpoint/2010/main" val="261130741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161045"/>
            <a:ext cx="7681913" cy="3200400"/>
          </a:xfrm>
        </p:spPr>
        <p:txBody>
          <a:bodyPr>
            <a:normAutofit/>
          </a:bodyPr>
          <a:lstStyle/>
          <a:p>
            <a:r>
              <a:rPr lang="en-US" sz="4000" dirty="0"/>
              <a:t> T</a:t>
            </a:r>
            <a:r>
              <a:rPr lang="en-US" sz="4000" dirty="0">
                <a:solidFill>
                  <a:srgbClr val="002060"/>
                </a:solidFill>
              </a:rPr>
              <a:t>raps for the unwary</a:t>
            </a:r>
            <a:endParaRPr lang="en-US" sz="4000" dirty="0"/>
          </a:p>
          <a:p>
            <a:pPr marL="571500" indent="-571500">
              <a:buFont typeface="Arial" panose="020B0604020202020204" pitchFamily="34" charset="0"/>
              <a:buChar char="•"/>
            </a:pPr>
            <a:r>
              <a:rPr lang="en-US" sz="3500" dirty="0">
                <a:solidFill>
                  <a:srgbClr val="002060"/>
                </a:solidFill>
              </a:rPr>
              <a:t>Data security issues</a:t>
            </a:r>
          </a:p>
          <a:p>
            <a:pPr marL="571500" indent="-571500">
              <a:buFont typeface="Arial" panose="020B0604020202020204" pitchFamily="34" charset="0"/>
              <a:buChar char="•"/>
            </a:pPr>
            <a:r>
              <a:rPr lang="en-US" sz="3500" dirty="0">
                <a:solidFill>
                  <a:srgbClr val="002060"/>
                </a:solidFill>
              </a:rPr>
              <a:t>Attorney’s obligations</a:t>
            </a:r>
          </a:p>
          <a:p>
            <a:pPr marL="571500" indent="-571500">
              <a:buFont typeface="Arial" panose="020B0604020202020204" pitchFamily="34" charset="0"/>
              <a:buChar char="•"/>
            </a:pPr>
            <a:r>
              <a:rPr lang="en-US" sz="2500" dirty="0">
                <a:solidFill>
                  <a:srgbClr val="002060"/>
                </a:solidFill>
              </a:rPr>
              <a:t>Rule 1.6(c): Duty to prevent inadvertent or unauthorized disclosure of confidential information </a:t>
            </a:r>
          </a:p>
          <a:p>
            <a:pPr marL="571500" indent="-571500">
              <a:buFont typeface="Arial" panose="020B0604020202020204" pitchFamily="34" charset="0"/>
              <a:buChar char="•"/>
            </a:pPr>
            <a:r>
              <a:rPr lang="en-US" sz="2500" dirty="0">
                <a:solidFill>
                  <a:srgbClr val="002060"/>
                </a:solidFill>
              </a:rPr>
              <a:t>Rule 1.4: Duty to inform clients of disclosure of confidential information </a:t>
            </a:r>
          </a:p>
          <a:p>
            <a:pPr marL="571500" indent="-571500">
              <a:buFont typeface="Arial" panose="020B0604020202020204" pitchFamily="34" charset="0"/>
              <a:buChar char="•"/>
            </a:pPr>
            <a:endParaRPr lang="en-US" sz="4000" dirty="0">
              <a:solidFill>
                <a:srgbClr val="002060"/>
              </a:solidFill>
            </a:endParaRPr>
          </a:p>
          <a:p>
            <a:pPr marL="571500" indent="-571500">
              <a:buFont typeface="Arial" panose="020B0604020202020204" pitchFamily="34" charset="0"/>
              <a:buChar char="•"/>
            </a:pPr>
            <a:endParaRPr lang="en-US" sz="4000" dirty="0">
              <a:solidFill>
                <a:srgbClr val="002060"/>
              </a:solidFill>
            </a:endParaRPr>
          </a:p>
          <a:p>
            <a:pPr marL="571500" indent="-571500">
              <a:buFont typeface="Arial" panose="020B0604020202020204" pitchFamily="34" charset="0"/>
              <a:buChar char="•"/>
            </a:pPr>
            <a:endParaRPr lang="en-US" sz="4000" dirty="0">
              <a:solidFill>
                <a:srgbClr val="002060"/>
              </a:solidFill>
            </a:endParaRPr>
          </a:p>
          <a:p>
            <a:endParaRPr lang="en-US" sz="4000" dirty="0">
              <a:solidFill>
                <a:srgbClr val="00206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7" name="Title 1">
            <a:extLst>
              <a:ext uri="{FF2B5EF4-FFF2-40B4-BE49-F238E27FC236}">
                <a16:creationId xmlns:a16="http://schemas.microsoft.com/office/drawing/2014/main" id="{A336435B-04F4-4078-8F98-111DF81D5D0D}"/>
              </a:ext>
            </a:extLst>
          </p:cNvPr>
          <p:cNvSpPr>
            <a:spLocks noGrp="1"/>
          </p:cNvSpPr>
          <p:nvPr>
            <p:ph type="ctrTitle"/>
          </p:nvPr>
        </p:nvSpPr>
        <p:spPr>
          <a:xfrm>
            <a:off x="234170" y="601237"/>
            <a:ext cx="7681913" cy="1143000"/>
          </a:xfrm>
        </p:spPr>
        <p:txBody>
          <a:bodyPr/>
          <a:lstStyle/>
          <a:p>
            <a:r>
              <a:rPr lang="en-US" sz="4000" spc="0" dirty="0"/>
              <a:t>Challenges Under Current Climate</a:t>
            </a:r>
          </a:p>
        </p:txBody>
      </p:sp>
    </p:spTree>
    <p:extLst>
      <p:ext uri="{BB962C8B-B14F-4D97-AF65-F5344CB8AC3E}">
        <p14:creationId xmlns:p14="http://schemas.microsoft.com/office/powerpoint/2010/main" val="65196362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284638"/>
            <a:ext cx="7681913" cy="3200400"/>
          </a:xfrm>
        </p:spPr>
        <p:txBody>
          <a:bodyPr>
            <a:normAutofit/>
          </a:bodyPr>
          <a:lstStyle/>
          <a:p>
            <a:r>
              <a:rPr lang="en-US" dirty="0">
                <a:solidFill>
                  <a:schemeClr val="tx2">
                    <a:lumMod val="75000"/>
                  </a:schemeClr>
                </a:solidFill>
              </a:rPr>
              <a:t> </a:t>
            </a:r>
            <a:r>
              <a:rPr lang="en-US" sz="4000" dirty="0">
                <a:solidFill>
                  <a:schemeClr val="tx2">
                    <a:lumMod val="75000"/>
                  </a:schemeClr>
                </a:solidFill>
              </a:rPr>
              <a:t>Traps for the unwary</a:t>
            </a:r>
          </a:p>
          <a:p>
            <a:pPr marL="571500" indent="-571500">
              <a:buFont typeface="Arial" panose="020B0604020202020204" pitchFamily="34" charset="0"/>
              <a:buChar char="•"/>
            </a:pPr>
            <a:r>
              <a:rPr lang="en-US" sz="3500" dirty="0">
                <a:solidFill>
                  <a:srgbClr val="002060"/>
                </a:solidFill>
              </a:rPr>
              <a:t>Social media platforms </a:t>
            </a:r>
          </a:p>
          <a:p>
            <a:pPr marL="571500" indent="-571500">
              <a:buFont typeface="Arial" panose="020B0604020202020204" pitchFamily="34" charset="0"/>
              <a:buChar char="•"/>
            </a:pPr>
            <a:r>
              <a:rPr lang="en-US" sz="3500" dirty="0">
                <a:solidFill>
                  <a:srgbClr val="002060"/>
                </a:solidFill>
              </a:rPr>
              <a:t>Online legal advice platforms</a:t>
            </a:r>
          </a:p>
          <a:p>
            <a:pPr marL="571500" indent="-571500">
              <a:buFont typeface="Arial" panose="020B0604020202020204" pitchFamily="34" charset="0"/>
              <a:buChar char="•"/>
            </a:pPr>
            <a:r>
              <a:rPr lang="en-US" sz="3500" dirty="0">
                <a:solidFill>
                  <a:srgbClr val="002060"/>
                </a:solidFill>
              </a:rPr>
              <a:t>Virtual offices</a:t>
            </a:r>
          </a:p>
          <a:p>
            <a:pPr marL="571500" indent="-571500">
              <a:buFont typeface="Arial" panose="020B0604020202020204" pitchFamily="34" charset="0"/>
              <a:buChar char="•"/>
            </a:pPr>
            <a:endParaRPr lang="en-US" sz="4000" dirty="0">
              <a:solidFill>
                <a:srgbClr val="002060"/>
              </a:solidFill>
            </a:endParaRPr>
          </a:p>
          <a:p>
            <a:pPr marL="571500" indent="-571500">
              <a:buFont typeface="Arial" panose="020B0604020202020204" pitchFamily="34" charset="0"/>
              <a:buChar char="•"/>
            </a:pPr>
            <a:endParaRPr lang="en-US" sz="4000" dirty="0">
              <a:solidFill>
                <a:srgbClr val="002060"/>
              </a:solidFill>
            </a:endParaRPr>
          </a:p>
          <a:p>
            <a:endParaRPr lang="en-US" sz="4000" dirty="0">
              <a:solidFill>
                <a:srgbClr val="00206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8" name="Title 1">
            <a:extLst>
              <a:ext uri="{FF2B5EF4-FFF2-40B4-BE49-F238E27FC236}">
                <a16:creationId xmlns:a16="http://schemas.microsoft.com/office/drawing/2014/main" id="{09EED466-C583-466D-8C8D-C8048F9B6A08}"/>
              </a:ext>
            </a:extLst>
          </p:cNvPr>
          <p:cNvSpPr txBox="1">
            <a:spLocks/>
          </p:cNvSpPr>
          <p:nvPr/>
        </p:nvSpPr>
        <p:spPr>
          <a:xfrm>
            <a:off x="234170" y="601237"/>
            <a:ext cx="7681913" cy="1143000"/>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r>
              <a:rPr lang="en-US" sz="4000" spc="0"/>
              <a:t>Challenges Under Current Climate</a:t>
            </a:r>
            <a:endParaRPr lang="en-US" sz="4000" spc="0" dirty="0"/>
          </a:p>
        </p:txBody>
      </p:sp>
    </p:spTree>
    <p:extLst>
      <p:ext uri="{BB962C8B-B14F-4D97-AF65-F5344CB8AC3E}">
        <p14:creationId xmlns:p14="http://schemas.microsoft.com/office/powerpoint/2010/main" val="373358842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1043" y="2284638"/>
            <a:ext cx="7681913" cy="3200400"/>
          </a:xfrm>
        </p:spPr>
        <p:txBody>
          <a:bodyPr>
            <a:normAutofit/>
          </a:bodyPr>
          <a:lstStyle/>
          <a:p>
            <a:r>
              <a:rPr lang="en-US" sz="4000" dirty="0" err="1">
                <a:solidFill>
                  <a:srgbClr val="002060"/>
                </a:solidFill>
              </a:rPr>
              <a:t>CBP</a:t>
            </a:r>
            <a:r>
              <a:rPr lang="en-US" sz="4000" dirty="0">
                <a:solidFill>
                  <a:srgbClr val="002060"/>
                </a:solidFill>
              </a:rPr>
              <a:t> search of electronic devices</a:t>
            </a:r>
          </a:p>
          <a:p>
            <a:pPr marL="571500" indent="-571500">
              <a:buFont typeface="Arial" panose="020B0604020202020204" pitchFamily="34" charset="0"/>
              <a:buChar char="•"/>
            </a:pPr>
            <a:r>
              <a:rPr lang="en-US" sz="3500" dirty="0" err="1">
                <a:solidFill>
                  <a:srgbClr val="002060"/>
                </a:solidFill>
              </a:rPr>
              <a:t>CBP’s</a:t>
            </a:r>
            <a:r>
              <a:rPr lang="en-US" sz="3500" dirty="0">
                <a:solidFill>
                  <a:srgbClr val="002060"/>
                </a:solidFill>
              </a:rPr>
              <a:t> Directive  </a:t>
            </a:r>
          </a:p>
          <a:p>
            <a:pPr marL="571500" indent="-571500">
              <a:buFont typeface="Arial" panose="020B0604020202020204" pitchFamily="34" charset="0"/>
              <a:buChar char="•"/>
            </a:pPr>
            <a:r>
              <a:rPr lang="en-US" sz="3500" dirty="0">
                <a:solidFill>
                  <a:srgbClr val="002060"/>
                </a:solidFill>
              </a:rPr>
              <a:t>Recent court decision</a:t>
            </a:r>
          </a:p>
          <a:p>
            <a:pPr marL="571500" indent="-571500">
              <a:buFont typeface="Arial" panose="020B0604020202020204" pitchFamily="34" charset="0"/>
              <a:buChar char="•"/>
            </a:pPr>
            <a:r>
              <a:rPr lang="en-US" sz="3500" dirty="0">
                <a:solidFill>
                  <a:srgbClr val="002060"/>
                </a:solidFill>
              </a:rPr>
              <a:t>Obligations of the attorney </a:t>
            </a:r>
          </a:p>
          <a:p>
            <a:pPr marL="571500" indent="-571500">
              <a:buFont typeface="Arial" panose="020B0604020202020204" pitchFamily="34" charset="0"/>
              <a:buChar char="•"/>
            </a:pPr>
            <a:r>
              <a:rPr lang="en-US" sz="3500" dirty="0">
                <a:solidFill>
                  <a:srgbClr val="002060"/>
                </a:solidFill>
              </a:rPr>
              <a:t>Advising clients</a:t>
            </a:r>
          </a:p>
          <a:p>
            <a:pPr marL="571500" indent="-571500">
              <a:buFont typeface="Arial" panose="020B0604020202020204" pitchFamily="34" charset="0"/>
              <a:buChar char="•"/>
            </a:pPr>
            <a:endParaRPr lang="en-US" sz="4000" dirty="0">
              <a:solidFill>
                <a:srgbClr val="002060"/>
              </a:solidFill>
            </a:endParaRPr>
          </a:p>
          <a:p>
            <a:pPr marL="571500" indent="-571500">
              <a:buFont typeface="Arial" panose="020B0604020202020204" pitchFamily="34" charset="0"/>
              <a:buChar char="•"/>
            </a:pPr>
            <a:endParaRPr lang="en-US" sz="4000" dirty="0">
              <a:solidFill>
                <a:srgbClr val="002060"/>
              </a:solidFill>
            </a:endParaRPr>
          </a:p>
          <a:p>
            <a:pPr marL="571500" indent="-571500">
              <a:buFont typeface="Arial" panose="020B0604020202020204" pitchFamily="34" charset="0"/>
              <a:buChar char="•"/>
            </a:pPr>
            <a:endParaRPr lang="en-US" sz="4000" dirty="0">
              <a:solidFill>
                <a:srgbClr val="002060"/>
              </a:solidFill>
            </a:endParaRPr>
          </a:p>
          <a:p>
            <a:endParaRPr lang="en-US" sz="4000" dirty="0">
              <a:solidFill>
                <a:srgbClr val="00206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8" name="Title 1">
            <a:extLst>
              <a:ext uri="{FF2B5EF4-FFF2-40B4-BE49-F238E27FC236}">
                <a16:creationId xmlns:a16="http://schemas.microsoft.com/office/drawing/2014/main" id="{0C231A8C-657C-47D0-8A3F-0D6AA83EE679}"/>
              </a:ext>
            </a:extLst>
          </p:cNvPr>
          <p:cNvSpPr>
            <a:spLocks noGrp="1"/>
          </p:cNvSpPr>
          <p:nvPr>
            <p:ph type="ctrTitle"/>
          </p:nvPr>
        </p:nvSpPr>
        <p:spPr>
          <a:xfrm>
            <a:off x="234170" y="601237"/>
            <a:ext cx="7681913" cy="1143000"/>
          </a:xfrm>
        </p:spPr>
        <p:txBody>
          <a:bodyPr/>
          <a:lstStyle/>
          <a:p>
            <a:r>
              <a:rPr lang="en-US" sz="4000" spc="0" dirty="0"/>
              <a:t>Challenges Under Current Climate</a:t>
            </a:r>
          </a:p>
        </p:txBody>
      </p:sp>
    </p:spTree>
    <p:extLst>
      <p:ext uri="{BB962C8B-B14F-4D97-AF65-F5344CB8AC3E}">
        <p14:creationId xmlns:p14="http://schemas.microsoft.com/office/powerpoint/2010/main" val="429087727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 and Answers</a:t>
            </a:r>
          </a:p>
        </p:txBody>
      </p:sp>
      <p:sp>
        <p:nvSpPr>
          <p:cNvPr id="6" name="Subtitle 2">
            <a:extLst>
              <a:ext uri="{FF2B5EF4-FFF2-40B4-BE49-F238E27FC236}">
                <a16:creationId xmlns:a16="http://schemas.microsoft.com/office/drawing/2014/main" id="{E9309053-E998-432D-B1A6-7FDB1703158A}"/>
              </a:ext>
            </a:extLst>
          </p:cNvPr>
          <p:cNvSpPr>
            <a:spLocks noGrp="1"/>
          </p:cNvSpPr>
          <p:nvPr>
            <p:ph type="subTitle" idx="1"/>
          </p:nvPr>
        </p:nvSpPr>
        <p:spPr>
          <a:xfrm>
            <a:off x="381000" y="4344988"/>
            <a:ext cx="8031163" cy="461962"/>
          </a:xfrm>
        </p:spPr>
        <p:txBody>
          <a:bodyPr/>
          <a:lstStyle/>
          <a:p>
            <a:r>
              <a:rPr lang="en-US" dirty="0"/>
              <a:t>Please remember to complete evaluation:</a:t>
            </a:r>
          </a:p>
          <a:p>
            <a:r>
              <a:rPr lang="en-US" b="1" dirty="0">
                <a:hlinkClick r:id="rId2"/>
              </a:rPr>
              <a:t>https://www.surveymonkey.com/r/AILA2020</a:t>
            </a:r>
            <a:endParaRPr lang="en-US" b="1" dirty="0"/>
          </a:p>
        </p:txBody>
      </p:sp>
    </p:spTree>
    <p:extLst>
      <p:ext uri="{BB962C8B-B14F-4D97-AF65-F5344CB8AC3E}">
        <p14:creationId xmlns:p14="http://schemas.microsoft.com/office/powerpoint/2010/main" val="4076026591"/>
      </p:ext>
    </p:extLst>
  </p:cSld>
  <p:clrMapOvr>
    <a:masterClrMapping/>
  </p:clrMapOvr>
  <p:transition>
    <p:fade/>
  </p:transition>
</p:sld>
</file>

<file path=ppt/theme/theme1.xml><?xml version="1.0" encoding="utf-8"?>
<a:theme xmlns:a="http://schemas.openxmlformats.org/drawingml/2006/main" name="1_Light_with Blue Bar Segoe Templat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F2D80D-E46C-4045-8458-3B3FECFDB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1_Light_with Blue Bar Segoe Template</Template>
  <TotalTime>546</TotalTime>
  <Words>980</Words>
  <Application>Microsoft Office PowerPoint</Application>
  <PresentationFormat>On-screen Show (4:3)</PresentationFormat>
  <Paragraphs>70</Paragraphs>
  <Slides>8</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Courier New</vt:lpstr>
      <vt:lpstr>Wingdings</vt:lpstr>
      <vt:lpstr>1_Light_with Blue Bar Segoe Template</vt:lpstr>
      <vt:lpstr>White with Courier font for code slides</vt:lpstr>
      <vt:lpstr>Early Morning Ethics Forum: Drawing the Line   </vt:lpstr>
      <vt:lpstr>Conflict of interest issues  with dual representation </vt:lpstr>
      <vt:lpstr>Limits on representation</vt:lpstr>
      <vt:lpstr>PowerPoint Presentation</vt:lpstr>
      <vt:lpstr>Challenges Under Current Climate</vt:lpstr>
      <vt:lpstr>PowerPoint Presentation</vt:lpstr>
      <vt:lpstr>Challenges Under Current Climate</vt:lpstr>
      <vt:lpstr>Questions and Answers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Header</dc:title>
  <dc:creator>Nareg</dc:creator>
  <cp:lastModifiedBy>Mitch Montgomery</cp:lastModifiedBy>
  <cp:revision>72</cp:revision>
  <dcterms:created xsi:type="dcterms:W3CDTF">2012-12-04T23:35:54Z</dcterms:created>
  <dcterms:modified xsi:type="dcterms:W3CDTF">2020-02-14T20:05:32Z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TC102867629990</vt:lpwstr>
  </property>
</Properties>
</file>