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8" r:id="rId4"/>
    <p:sldId id="257" r:id="rId5"/>
    <p:sldId id="262" r:id="rId6"/>
    <p:sldId id="261" r:id="rId7"/>
    <p:sldId id="263" r:id="rId8"/>
    <p:sldId id="260" r:id="rId9"/>
    <p:sldId id="25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08" y="7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99C1BB-0018-4F91-BF83-7408753661FD}" type="datetimeFigureOut">
              <a:rPr lang="en-US" smtClean="0"/>
              <a:pPr/>
              <a:t>2/27/2020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7CD2B5-3E30-4A7D-A75B-223A7BDDAE6F}" type="slidenum">
              <a:rPr lang="en-US" smtClean="0"/>
              <a:pPr/>
              <a:t>‹#›</a:t>
            </a:fld>
            <a:endParaRPr lang="en-US"/>
          </a:p>
        </p:txBody>
      </p:sp>
    </p:spTree>
    <p:extLst>
      <p:ext uri="{BB962C8B-B14F-4D97-AF65-F5344CB8AC3E}">
        <p14:creationId xmlns:p14="http://schemas.microsoft.com/office/powerpoint/2010/main" val="994013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2/27/2020 9:57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311678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2/27/2020 9:57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923960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2/27/2020 9:57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7856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2/27/2020 9:57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468455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2/27/2020 9:57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473375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5" cstate="print"/>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alglobal.com/bal-people/josiah-curtis/" TargetMode="External"/><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hyperlink" Target="https://www.americanimmigrationcouncil.org/staff/leslie-dellon" TargetMode="External"/><Relationship Id="rId4" Type="http://schemas.openxmlformats.org/officeDocument/2006/relationships/hyperlink" Target="https://cyrusmehta.com/about-us/#tab-id-2"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surveymonkey.com/r/AILA202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411" y="609600"/>
            <a:ext cx="6406760" cy="1523495"/>
          </a:xfrm>
        </p:spPr>
        <p:txBody>
          <a:bodyPr/>
          <a:lstStyle/>
          <a:p>
            <a:r>
              <a:rPr lang="en-US" sz="4000" b="1" dirty="0">
                <a:effectLst/>
              </a:rPr>
              <a:t>Options After Denial: How to Help Your Client Win in 2020	</a:t>
            </a:r>
            <a:br>
              <a:rPr lang="en-US" sz="4400" dirty="0"/>
            </a:br>
            <a:br>
              <a:rPr lang="en-US" sz="3600" dirty="0"/>
            </a:br>
            <a:br>
              <a:rPr lang="en-US" sz="3600" dirty="0"/>
            </a:br>
            <a:endParaRPr lang="en-US" sz="3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
        <p:nvSpPr>
          <p:cNvPr id="6" name="Subtitle 2"/>
          <p:cNvSpPr>
            <a:spLocks noGrp="1"/>
          </p:cNvSpPr>
          <p:nvPr>
            <p:ph type="subTitle" idx="1"/>
          </p:nvPr>
        </p:nvSpPr>
        <p:spPr>
          <a:xfrm>
            <a:off x="450411" y="2362200"/>
            <a:ext cx="8413750" cy="1223665"/>
          </a:xfrm>
        </p:spPr>
        <p:txBody>
          <a:bodyPr/>
          <a:lstStyle/>
          <a:p>
            <a:r>
              <a:rPr lang="en-US" b="1" dirty="0"/>
              <a:t>Moderator:  </a:t>
            </a:r>
          </a:p>
          <a:p>
            <a:pPr marL="855663" indent="-390525">
              <a:buFont typeface="Arial" panose="020B0604020202020204" pitchFamily="34" charset="0"/>
              <a:buChar char="•"/>
            </a:pPr>
            <a:r>
              <a:rPr lang="en-US" i="1" dirty="0">
                <a:hlinkClick r:id="rId3"/>
              </a:rPr>
              <a:t>Josiah Curtis</a:t>
            </a:r>
            <a:r>
              <a:rPr lang="en-US" i="1" dirty="0"/>
              <a:t>, AILA DOL Committee</a:t>
            </a:r>
            <a:br>
              <a:rPr lang="en-US" sz="2800" dirty="0"/>
            </a:br>
            <a:endParaRPr lang="en-US" sz="2400" i="1" dirty="0"/>
          </a:p>
          <a:p>
            <a:r>
              <a:rPr lang="en-US" b="1" dirty="0"/>
              <a:t>Panelists: </a:t>
            </a:r>
          </a:p>
          <a:p>
            <a:pPr marL="855663" indent="-342900">
              <a:buFont typeface="Arial" panose="020B0604020202020204" pitchFamily="34" charset="0"/>
              <a:buChar char="•"/>
            </a:pPr>
            <a:r>
              <a:rPr lang="en-US" i="1" dirty="0">
                <a:hlinkClick r:id="rId4"/>
              </a:rPr>
              <a:t>Cyrus Mehta</a:t>
            </a:r>
            <a:r>
              <a:rPr lang="en-US" i="1" dirty="0"/>
              <a:t>, AILA Administrative Litigation Task Force</a:t>
            </a:r>
          </a:p>
          <a:p>
            <a:pPr marL="855663" indent="-342900">
              <a:buFont typeface="Arial" panose="020B0604020202020204" pitchFamily="34" charset="0"/>
              <a:buChar char="•"/>
            </a:pPr>
            <a:r>
              <a:rPr lang="en-US" i="1" dirty="0">
                <a:hlinkClick r:id="rId5"/>
              </a:rPr>
              <a:t>Leslie </a:t>
            </a:r>
            <a:r>
              <a:rPr lang="en-US" i="1" dirty="0" err="1">
                <a:hlinkClick r:id="rId5"/>
              </a:rPr>
              <a:t>Dellon</a:t>
            </a:r>
            <a:r>
              <a:rPr lang="en-US" i="1" dirty="0"/>
              <a:t>, AIC Staff Attorney, Business Immigration</a:t>
            </a:r>
            <a:br>
              <a:rPr lang="en-US" sz="2800" dirty="0"/>
            </a:br>
            <a:br>
              <a:rPr lang="en-US" sz="2800" dirty="0"/>
            </a:br>
            <a:br>
              <a:rPr lang="en-US" sz="2800" dirty="0"/>
            </a:br>
            <a:br>
              <a:rPr lang="en-US" sz="2800" dirty="0"/>
            </a:br>
            <a:br>
              <a:rPr lang="en-US" sz="2800" dirty="0"/>
            </a:br>
            <a:r>
              <a:rPr lang="en-US" sz="3000" dirty="0"/>
              <a:t> </a:t>
            </a:r>
            <a:br>
              <a:rPr lang="en-US" sz="2400" dirty="0"/>
            </a:br>
            <a:endParaRPr lang="en-US" dirty="0"/>
          </a:p>
        </p:txBody>
      </p:sp>
    </p:spTree>
    <p:extLst>
      <p:ext uri="{BB962C8B-B14F-4D97-AF65-F5344CB8AC3E}">
        <p14:creationId xmlns:p14="http://schemas.microsoft.com/office/powerpoint/2010/main" val="323567703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40327"/>
            <a:ext cx="7681913" cy="1143000"/>
          </a:xfrm>
        </p:spPr>
        <p:txBody>
          <a:bodyPr/>
          <a:lstStyle/>
          <a:p>
            <a:r>
              <a:rPr lang="en-US" dirty="0">
                <a:solidFill>
                  <a:schemeClr val="tx1"/>
                </a:solidFill>
              </a:rPr>
              <a:t>Adjudications Trends</a:t>
            </a:r>
          </a:p>
        </p:txBody>
      </p:sp>
      <p:sp>
        <p:nvSpPr>
          <p:cNvPr id="3" name="Subtitle 2"/>
          <p:cNvSpPr>
            <a:spLocks noGrp="1"/>
          </p:cNvSpPr>
          <p:nvPr>
            <p:ph type="subTitle" idx="1"/>
          </p:nvPr>
        </p:nvSpPr>
        <p:spPr>
          <a:xfrm>
            <a:off x="609600" y="1905000"/>
            <a:ext cx="7681913" cy="3200400"/>
          </a:xfrm>
        </p:spPr>
        <p:txBody>
          <a:bodyPr>
            <a:normAutofit lnSpcReduction="10000"/>
          </a:bodyPr>
          <a:lstStyle/>
          <a:p>
            <a:r>
              <a:rPr lang="en-US" sz="4000" dirty="0"/>
              <a:t>The belt is tightening, but how specifically?</a:t>
            </a:r>
          </a:p>
          <a:p>
            <a:endParaRPr lang="en-US" sz="4000" dirty="0"/>
          </a:p>
          <a:p>
            <a:pPr marL="571500" indent="-571500">
              <a:buFont typeface="Arial" panose="020B0604020202020204" pitchFamily="34" charset="0"/>
              <a:buChar char="•"/>
            </a:pPr>
            <a:r>
              <a:rPr lang="en-US" sz="4000" dirty="0">
                <a:solidFill>
                  <a:srgbClr val="002060"/>
                </a:solidFill>
              </a:rPr>
              <a:t>H-1B </a:t>
            </a:r>
          </a:p>
          <a:p>
            <a:pPr marL="571500" indent="-571500">
              <a:buFont typeface="Arial" panose="020B0604020202020204" pitchFamily="34" charset="0"/>
              <a:buChar char="•"/>
            </a:pPr>
            <a:r>
              <a:rPr lang="en-US" sz="4000" dirty="0">
                <a:solidFill>
                  <a:srgbClr val="002060"/>
                </a:solidFill>
              </a:rPr>
              <a:t>L-1A and L-1B</a:t>
            </a:r>
          </a:p>
          <a:p>
            <a:pPr marL="571500" indent="-571500">
              <a:buFont typeface="Arial" panose="020B0604020202020204" pitchFamily="34" charset="0"/>
              <a:buChar char="•"/>
            </a:pPr>
            <a:r>
              <a:rPr lang="en-US" sz="4000" dirty="0">
                <a:solidFill>
                  <a:srgbClr val="002060"/>
                </a:solidFill>
              </a:rPr>
              <a:t>PERM-based I-140s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40327"/>
            <a:ext cx="7681913" cy="1143000"/>
          </a:xfrm>
        </p:spPr>
        <p:txBody>
          <a:bodyPr/>
          <a:lstStyle/>
          <a:p>
            <a:r>
              <a:rPr lang="en-US" dirty="0">
                <a:solidFill>
                  <a:schemeClr val="tx1"/>
                </a:solidFill>
              </a:rPr>
              <a:t>So you got a denial…</a:t>
            </a:r>
          </a:p>
        </p:txBody>
      </p:sp>
      <p:sp>
        <p:nvSpPr>
          <p:cNvPr id="3" name="Subtitle 2"/>
          <p:cNvSpPr>
            <a:spLocks noGrp="1"/>
          </p:cNvSpPr>
          <p:nvPr>
            <p:ph type="subTitle" idx="1"/>
          </p:nvPr>
        </p:nvSpPr>
        <p:spPr>
          <a:xfrm>
            <a:off x="609600" y="1905000"/>
            <a:ext cx="7681913" cy="3200400"/>
          </a:xfrm>
        </p:spPr>
        <p:txBody>
          <a:bodyPr>
            <a:normAutofit lnSpcReduction="10000"/>
          </a:bodyPr>
          <a:lstStyle/>
          <a:p>
            <a:r>
              <a:rPr lang="en-US" sz="4000" dirty="0"/>
              <a:t>What do you do now? </a:t>
            </a:r>
          </a:p>
          <a:p>
            <a:endParaRPr lang="en-US" sz="4000" dirty="0">
              <a:solidFill>
                <a:srgbClr val="002060"/>
              </a:solidFill>
            </a:endParaRPr>
          </a:p>
          <a:p>
            <a:pPr marL="571500" indent="-571500">
              <a:buFont typeface="Arial" panose="020B0604020202020204" pitchFamily="34" charset="0"/>
              <a:buChar char="•"/>
            </a:pPr>
            <a:r>
              <a:rPr lang="en-US" sz="4000" dirty="0">
                <a:solidFill>
                  <a:srgbClr val="002060"/>
                </a:solidFill>
              </a:rPr>
              <a:t>Refile?</a:t>
            </a:r>
          </a:p>
          <a:p>
            <a:pPr marL="571500" indent="-571500">
              <a:buFont typeface="Arial" panose="020B0604020202020204" pitchFamily="34" charset="0"/>
              <a:buChar char="•"/>
            </a:pPr>
            <a:r>
              <a:rPr lang="en-US" sz="4000" dirty="0">
                <a:solidFill>
                  <a:srgbClr val="002060"/>
                </a:solidFill>
              </a:rPr>
              <a:t>Request review?</a:t>
            </a:r>
          </a:p>
          <a:p>
            <a:pPr marL="571500" indent="-571500">
              <a:buFont typeface="Arial" panose="020B0604020202020204" pitchFamily="34" charset="0"/>
              <a:buChar char="•"/>
            </a:pPr>
            <a:r>
              <a:rPr lang="en-US" sz="4000" dirty="0">
                <a:solidFill>
                  <a:srgbClr val="002060"/>
                </a:solidFill>
              </a:rPr>
              <a:t>Rush to the AAO?</a:t>
            </a:r>
          </a:p>
          <a:p>
            <a:pPr marL="571500" indent="-571500">
              <a:buFont typeface="Arial" panose="020B0604020202020204" pitchFamily="34" charset="0"/>
              <a:buChar char="•"/>
            </a:pPr>
            <a:r>
              <a:rPr lang="en-US" sz="4000" dirty="0">
                <a:solidFill>
                  <a:srgbClr val="002060"/>
                </a:solidFill>
              </a:rPr>
              <a:t>Run to Federal Court?</a:t>
            </a:r>
          </a:p>
          <a:p>
            <a:pPr marL="571500" indent="-571500">
              <a:buFont typeface="Arial" panose="020B0604020202020204" pitchFamily="34" charset="0"/>
              <a:buChar char="•"/>
            </a:pPr>
            <a:endParaRPr lang="en-US" sz="4000" dirty="0">
              <a:solidFill>
                <a:srgbClr val="002060"/>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110310924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40327"/>
            <a:ext cx="7681913" cy="1143000"/>
          </a:xfrm>
        </p:spPr>
        <p:txBody>
          <a:bodyPr/>
          <a:lstStyle/>
          <a:p>
            <a:r>
              <a:rPr lang="en-US" dirty="0">
                <a:solidFill>
                  <a:schemeClr val="tx1"/>
                </a:solidFill>
              </a:rPr>
              <a:t>Filing the I-290B</a:t>
            </a:r>
          </a:p>
        </p:txBody>
      </p:sp>
      <p:sp>
        <p:nvSpPr>
          <p:cNvPr id="3" name="Subtitle 2"/>
          <p:cNvSpPr>
            <a:spLocks noGrp="1"/>
          </p:cNvSpPr>
          <p:nvPr>
            <p:ph type="subTitle" idx="1"/>
          </p:nvPr>
        </p:nvSpPr>
        <p:spPr>
          <a:xfrm>
            <a:off x="609600" y="1905000"/>
            <a:ext cx="7681913" cy="3200400"/>
          </a:xfrm>
        </p:spPr>
        <p:txBody>
          <a:bodyPr>
            <a:normAutofit/>
          </a:bodyPr>
          <a:lstStyle/>
          <a:p>
            <a:r>
              <a:rPr lang="en-US" sz="4000" dirty="0"/>
              <a:t>What is your goal? </a:t>
            </a:r>
          </a:p>
          <a:p>
            <a:endParaRPr lang="en-US" sz="4000" dirty="0"/>
          </a:p>
          <a:p>
            <a:pPr marL="571500" indent="-571500">
              <a:buFont typeface="Arial" panose="020B0604020202020204" pitchFamily="34" charset="0"/>
              <a:buChar char="•"/>
            </a:pPr>
            <a:r>
              <a:rPr lang="en-US" sz="4000" dirty="0">
                <a:solidFill>
                  <a:srgbClr val="002060"/>
                </a:solidFill>
              </a:rPr>
              <a:t>Appeal/Reopen/Reconsider?</a:t>
            </a:r>
          </a:p>
          <a:p>
            <a:pPr marL="571500" indent="-571500">
              <a:buFont typeface="Arial" panose="020B0604020202020204" pitchFamily="34" charset="0"/>
              <a:buChar char="•"/>
            </a:pPr>
            <a:r>
              <a:rPr lang="en-US" sz="4000" dirty="0">
                <a:solidFill>
                  <a:srgbClr val="002060"/>
                </a:solidFill>
              </a:rPr>
              <a:t>Improving the record?</a:t>
            </a:r>
          </a:p>
          <a:p>
            <a:pPr marL="571500" indent="-571500">
              <a:buFont typeface="Arial" panose="020B0604020202020204" pitchFamily="34" charset="0"/>
              <a:buChar char="•"/>
            </a:pPr>
            <a:r>
              <a:rPr lang="en-US" sz="4000" dirty="0">
                <a:solidFill>
                  <a:srgbClr val="002060"/>
                </a:solidFill>
              </a:rPr>
              <a:t>Who can file?</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2015523657"/>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40327"/>
            <a:ext cx="7681913" cy="1143000"/>
          </a:xfrm>
        </p:spPr>
        <p:txBody>
          <a:bodyPr/>
          <a:lstStyle/>
          <a:p>
            <a:r>
              <a:rPr lang="en-US" dirty="0">
                <a:solidFill>
                  <a:schemeClr val="tx1"/>
                </a:solidFill>
              </a:rPr>
              <a:t>I-290B</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pic>
        <p:nvPicPr>
          <p:cNvPr id="6" name="Picture 5"/>
          <p:cNvPicPr>
            <a:picLocks noChangeAspect="1"/>
          </p:cNvPicPr>
          <p:nvPr/>
        </p:nvPicPr>
        <p:blipFill>
          <a:blip r:embed="rId4"/>
          <a:stretch>
            <a:fillRect/>
          </a:stretch>
        </p:blipFill>
        <p:spPr>
          <a:xfrm>
            <a:off x="609600" y="1371600"/>
            <a:ext cx="6019800" cy="4252178"/>
          </a:xfrm>
          <a:prstGeom prst="rect">
            <a:avLst/>
          </a:prstGeom>
        </p:spPr>
      </p:pic>
    </p:spTree>
    <p:extLst>
      <p:ext uri="{BB962C8B-B14F-4D97-AF65-F5344CB8AC3E}">
        <p14:creationId xmlns:p14="http://schemas.microsoft.com/office/powerpoint/2010/main" val="138751962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40327"/>
            <a:ext cx="7681913" cy="1143000"/>
          </a:xfrm>
        </p:spPr>
        <p:txBody>
          <a:bodyPr/>
          <a:lstStyle/>
          <a:p>
            <a:r>
              <a:rPr lang="en-US" dirty="0">
                <a:solidFill>
                  <a:schemeClr val="tx1"/>
                </a:solidFill>
              </a:rPr>
              <a:t>Federal Court Litigation</a:t>
            </a:r>
          </a:p>
        </p:txBody>
      </p:sp>
      <p:sp>
        <p:nvSpPr>
          <p:cNvPr id="3" name="Subtitle 2"/>
          <p:cNvSpPr>
            <a:spLocks noGrp="1"/>
          </p:cNvSpPr>
          <p:nvPr>
            <p:ph type="subTitle" idx="1"/>
          </p:nvPr>
        </p:nvSpPr>
        <p:spPr>
          <a:xfrm>
            <a:off x="609600" y="1905000"/>
            <a:ext cx="7681913" cy="3200400"/>
          </a:xfrm>
        </p:spPr>
        <p:txBody>
          <a:bodyPr>
            <a:normAutofit/>
          </a:bodyPr>
          <a:lstStyle/>
          <a:p>
            <a:r>
              <a:rPr lang="en-US" sz="4000" dirty="0"/>
              <a:t>Do we have a duty to discuss it?</a:t>
            </a:r>
          </a:p>
          <a:p>
            <a:endParaRPr lang="en-US" sz="4000" dirty="0"/>
          </a:p>
          <a:p>
            <a:pPr marL="571500" indent="-571500">
              <a:buFont typeface="Arial" panose="020B0604020202020204" pitchFamily="34" charset="0"/>
              <a:buChar char="•"/>
            </a:pPr>
            <a:r>
              <a:rPr lang="en-US" sz="4000" dirty="0">
                <a:solidFill>
                  <a:srgbClr val="002060"/>
                </a:solidFill>
              </a:rPr>
              <a:t>Talking to corporate clients</a:t>
            </a:r>
          </a:p>
          <a:p>
            <a:pPr marL="571500" indent="-571500">
              <a:buFont typeface="Arial" panose="020B0604020202020204" pitchFamily="34" charset="0"/>
              <a:buChar char="•"/>
            </a:pPr>
            <a:r>
              <a:rPr lang="en-US" sz="4000">
                <a:solidFill>
                  <a:srgbClr val="002060"/>
                </a:solidFill>
              </a:rPr>
              <a:t>Ethical </a:t>
            </a:r>
            <a:r>
              <a:rPr lang="en-US" sz="4000" dirty="0">
                <a:solidFill>
                  <a:srgbClr val="002060"/>
                </a:solidFill>
              </a:rPr>
              <a:t>issues (fees, time tracking)</a:t>
            </a:r>
          </a:p>
          <a:p>
            <a:pPr marL="571500" indent="-571500">
              <a:buFont typeface="Arial" panose="020B0604020202020204" pitchFamily="34" charset="0"/>
              <a:buChar char="•"/>
            </a:pPr>
            <a:endParaRPr lang="en-US" sz="4000" dirty="0">
              <a:solidFill>
                <a:srgbClr val="002060"/>
              </a:solidFill>
            </a:endParaRPr>
          </a:p>
          <a:p>
            <a:pPr marL="571500" indent="-571500">
              <a:buFont typeface="Arial" panose="020B0604020202020204" pitchFamily="34" charset="0"/>
              <a:buChar char="•"/>
            </a:pPr>
            <a:endParaRPr lang="en-US" sz="4000" dirty="0">
              <a:solidFill>
                <a:srgbClr val="002060"/>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163426206"/>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 and Answers</a:t>
            </a:r>
          </a:p>
        </p:txBody>
      </p:sp>
      <p:sp>
        <p:nvSpPr>
          <p:cNvPr id="3" name="Subtitle 2"/>
          <p:cNvSpPr>
            <a:spLocks noGrp="1"/>
          </p:cNvSpPr>
          <p:nvPr>
            <p:ph type="subTitle" idx="1"/>
          </p:nvPr>
        </p:nvSpPr>
        <p:spPr>
          <a:xfrm>
            <a:off x="685800" y="4344988"/>
            <a:ext cx="7726363" cy="461665"/>
          </a:xfrm>
        </p:spPr>
        <p:txBody>
          <a:bodyPr/>
          <a:lstStyle/>
          <a:p>
            <a:r>
              <a:rPr lang="en-US" dirty="0"/>
              <a:t>Please remember to complete evaluation: </a:t>
            </a:r>
          </a:p>
          <a:p>
            <a:r>
              <a:rPr lang="en-US" b="1" dirty="0">
                <a:hlinkClick r:id="rId2"/>
              </a:rPr>
              <a:t>https://www.surveymonkey.com/r/AILA2020</a:t>
            </a:r>
            <a:endParaRPr lang="en-US" b="1" dirty="0"/>
          </a:p>
        </p:txBody>
      </p:sp>
    </p:spTree>
    <p:extLst>
      <p:ext uri="{BB962C8B-B14F-4D97-AF65-F5344CB8AC3E}">
        <p14:creationId xmlns:p14="http://schemas.microsoft.com/office/powerpoint/2010/main" val="4076026591"/>
      </p:ext>
    </p:extLst>
  </p:cSld>
  <p:clrMapOvr>
    <a:masterClrMapping/>
  </p:clrMapOvr>
  <p:transition>
    <p:fade/>
  </p:transition>
</p:sld>
</file>

<file path=ppt/theme/theme1.xml><?xml version="1.0" encoding="utf-8"?>
<a:theme xmlns:a="http://schemas.openxmlformats.org/drawingml/2006/main" name="1_Light_with Blue Bar Segoe Templat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9F2D80D-E46C-4045-8458-3B3FECFDBF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1_Light_with Blue Bar Segoe Template</Template>
  <TotalTime>55</TotalTime>
  <Words>802</Words>
  <Application>Microsoft Office PowerPoint</Application>
  <PresentationFormat>On-screen Show (4:3)</PresentationFormat>
  <Paragraphs>54</Paragraphs>
  <Slides>7</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Courier New</vt:lpstr>
      <vt:lpstr>Wingdings</vt:lpstr>
      <vt:lpstr>1_Light_with Blue Bar Segoe Template</vt:lpstr>
      <vt:lpstr>White with Courier font for code slides</vt:lpstr>
      <vt:lpstr>Options After Denial: How to Help Your Client Win in 2020    </vt:lpstr>
      <vt:lpstr>Adjudications Trends</vt:lpstr>
      <vt:lpstr>So you got a denial…</vt:lpstr>
      <vt:lpstr>Filing the I-290B</vt:lpstr>
      <vt:lpstr>I-290B</vt:lpstr>
      <vt:lpstr>Federal Court Litigation</vt:lpstr>
      <vt:lpstr>Questions and Answers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Header</dc:title>
  <dc:creator>Nareg</dc:creator>
  <cp:lastModifiedBy>Mitch Montgomery</cp:lastModifiedBy>
  <cp:revision>26</cp:revision>
  <dcterms:created xsi:type="dcterms:W3CDTF">2012-12-04T23:35:54Z</dcterms:created>
  <dcterms:modified xsi:type="dcterms:W3CDTF">2020-02-27T15:09:37Z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TC102867629990</vt:lpwstr>
  </property>
</Properties>
</file>