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554" r:id="rId4"/>
    <p:sldId id="570" r:id="rId5"/>
    <p:sldId id="571" r:id="rId6"/>
    <p:sldId id="572" r:id="rId7"/>
    <p:sldId id="573" r:id="rId8"/>
    <p:sldId id="5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65" autoAdjust="0"/>
  </p:normalViewPr>
  <p:slideViewPr>
    <p:cSldViewPr>
      <p:cViewPr varScale="1">
        <p:scale>
          <a:sx n="96" d="100"/>
          <a:sy n="96" d="100"/>
        </p:scale>
        <p:origin x="20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2/14/2020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p14="http://schemas.microsoft.com/office/powerpoint/2010/main" val="9940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89088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761758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2/14/2020 3:02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2927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u.edu/law/profile/sarah-r-sherman-stokes/" TargetMode="External"/><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hyperlink" Target="https://www.pairproject.org/project/elena-noureddine" TargetMode="External"/><Relationship Id="rId4" Type="http://schemas.openxmlformats.org/officeDocument/2006/relationships/hyperlink" Target="https://corbacilaw.com/about-us/our-tea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surveymonkey.com/r/AILA202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1" y="609600"/>
            <a:ext cx="6406760" cy="1523495"/>
          </a:xfrm>
        </p:spPr>
        <p:txBody>
          <a:bodyPr/>
          <a:lstStyle/>
          <a:p>
            <a:r>
              <a:rPr lang="en-US" sz="4000" b="1" dirty="0">
                <a:effectLst/>
              </a:rPr>
              <a:t>Relief from Detention and Deportation at EOIR</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512754" y="2133095"/>
            <a:ext cx="8413750" cy="461665"/>
          </a:xfrm>
        </p:spPr>
        <p:txBody>
          <a:bodyPr/>
          <a:lstStyle/>
          <a:p>
            <a:r>
              <a:rPr lang="en-US" b="1" dirty="0"/>
              <a:t>Moderator:  </a:t>
            </a:r>
          </a:p>
          <a:p>
            <a:pPr marL="855663" indent="-390525">
              <a:buFont typeface="Arial" panose="020B0604020202020204" pitchFamily="34" charset="0"/>
              <a:buChar char="•"/>
            </a:pPr>
            <a:r>
              <a:rPr lang="en-US" sz="2800" i="1" dirty="0">
                <a:hlinkClick r:id="rId3"/>
              </a:rPr>
              <a:t>Sarah Sherman-Stokes</a:t>
            </a:r>
            <a:r>
              <a:rPr lang="en-US" sz="2800" i="1" dirty="0"/>
              <a:t>, Boston University School of Law, Immigrants’ Rights &amp; Human Trafficking Program</a:t>
            </a:r>
            <a:br>
              <a:rPr lang="en-US" sz="2800" dirty="0"/>
            </a:br>
            <a:endParaRPr lang="en-US" sz="2400" i="1" dirty="0"/>
          </a:p>
          <a:p>
            <a:r>
              <a:rPr lang="en-US" b="1" dirty="0"/>
              <a:t>Panelists: </a:t>
            </a:r>
          </a:p>
          <a:p>
            <a:pPr marL="855663" indent="-342900">
              <a:buFont typeface="Arial" panose="020B0604020202020204" pitchFamily="34" charset="0"/>
              <a:buChar char="•"/>
            </a:pPr>
            <a:r>
              <a:rPr lang="en-US" sz="2800" i="1" dirty="0">
                <a:hlinkClick r:id="rId4"/>
              </a:rPr>
              <a:t>Christina </a:t>
            </a:r>
            <a:r>
              <a:rPr lang="en-US" sz="2800" i="1" dirty="0" err="1">
                <a:hlinkClick r:id="rId4"/>
              </a:rPr>
              <a:t>Corbaci</a:t>
            </a:r>
            <a:r>
              <a:rPr lang="en-US" sz="2800" i="1" dirty="0"/>
              <a:t>, </a:t>
            </a:r>
            <a:r>
              <a:rPr lang="en-US" sz="2800" i="1" dirty="0" err="1"/>
              <a:t>Corbaci</a:t>
            </a:r>
            <a:r>
              <a:rPr lang="en-US" sz="2800" i="1" dirty="0"/>
              <a:t> Law, P.C.</a:t>
            </a:r>
          </a:p>
          <a:p>
            <a:pPr marL="855663" indent="-342900">
              <a:buFont typeface="Arial" panose="020B0604020202020204" pitchFamily="34" charset="0"/>
              <a:buChar char="•"/>
            </a:pPr>
            <a:r>
              <a:rPr lang="en-US" sz="2800" i="1" dirty="0">
                <a:hlinkClick r:id="rId5"/>
              </a:rPr>
              <a:t>Elena Noureddine</a:t>
            </a:r>
            <a:r>
              <a:rPr lang="en-US" sz="2800" i="1" dirty="0"/>
              <a:t>, Political Asylum/Immigration Representation (PAIR) Project</a:t>
            </a:r>
          </a:p>
          <a:p>
            <a:pPr marL="512763"/>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160192972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dirty="0">
                <a:solidFill>
                  <a:schemeClr val="tx1"/>
                </a:solidFill>
              </a:rPr>
              <a:t>Bond and the Burden</a:t>
            </a:r>
            <a:br>
              <a:rPr lang="en-US" sz="4400" dirty="0">
                <a:solidFill>
                  <a:schemeClr val="tx1"/>
                </a:solidFill>
              </a:rPr>
            </a:br>
            <a:r>
              <a:rPr lang="en-US" sz="4400" dirty="0">
                <a:solidFill>
                  <a:schemeClr val="tx1"/>
                </a:solidFill>
              </a:rPr>
              <a:t>of Proof</a:t>
            </a:r>
          </a:p>
        </p:txBody>
      </p:sp>
      <p:sp>
        <p:nvSpPr>
          <p:cNvPr id="3" name="Subtitle 2"/>
          <p:cNvSpPr>
            <a:spLocks noGrp="1"/>
          </p:cNvSpPr>
          <p:nvPr>
            <p:ph type="subTitle" idx="1"/>
          </p:nvPr>
        </p:nvSpPr>
        <p:spPr>
          <a:xfrm>
            <a:off x="609600" y="1905000"/>
            <a:ext cx="7681913" cy="3200400"/>
          </a:xfrm>
        </p:spPr>
        <p:txBody>
          <a:bodyPr>
            <a:normAutofit fontScale="85000" lnSpcReduction="20000"/>
          </a:bodyPr>
          <a:lstStyle/>
          <a:p>
            <a:r>
              <a:rPr lang="en-US" sz="4800" dirty="0"/>
              <a:t>The Legal Landscape</a:t>
            </a:r>
          </a:p>
          <a:p>
            <a:endParaRPr lang="en-US" sz="4800" dirty="0"/>
          </a:p>
          <a:p>
            <a:pPr marL="571500" indent="-571500">
              <a:buFont typeface="Arial" panose="020B0604020202020204" pitchFamily="34" charset="0"/>
              <a:buChar char="•"/>
            </a:pPr>
            <a:r>
              <a:rPr lang="en-US" sz="3600" dirty="0"/>
              <a:t>Jennings v. Rodriguez, 138 </a:t>
            </a:r>
            <a:r>
              <a:rPr lang="en-US" sz="3600" dirty="0" err="1"/>
              <a:t>S.Ct</a:t>
            </a:r>
            <a:r>
              <a:rPr lang="en-US" sz="3600" dirty="0"/>
              <a:t>. 830 (2018) </a:t>
            </a:r>
          </a:p>
          <a:p>
            <a:pPr marL="571500" indent="-571500">
              <a:buFont typeface="Arial" panose="020B0604020202020204" pitchFamily="34" charset="0"/>
              <a:buChar char="•"/>
            </a:pPr>
            <a:r>
              <a:rPr lang="en-US" sz="3600" dirty="0"/>
              <a:t>Nielsen v. </a:t>
            </a:r>
            <a:r>
              <a:rPr lang="en-US" sz="3600" dirty="0" err="1"/>
              <a:t>Preap</a:t>
            </a:r>
            <a:r>
              <a:rPr lang="en-US" sz="3600" dirty="0"/>
              <a:t>, 139 </a:t>
            </a:r>
            <a:r>
              <a:rPr lang="en-US" sz="3600" dirty="0" err="1"/>
              <a:t>S.Ct</a:t>
            </a:r>
            <a:r>
              <a:rPr lang="en-US" sz="3600" dirty="0"/>
              <a:t>. 954 (2019)</a:t>
            </a:r>
            <a:endParaRPr lang="en-US" sz="3600" dirty="0">
              <a:solidFill>
                <a:srgbClr val="002060"/>
              </a:solidFill>
            </a:endParaRPr>
          </a:p>
          <a:p>
            <a:pPr marL="571500" indent="-571500">
              <a:buFont typeface="Arial" panose="020B0604020202020204" pitchFamily="34" charset="0"/>
              <a:buChar char="•"/>
            </a:pPr>
            <a:r>
              <a:rPr lang="en-US" sz="3600" dirty="0"/>
              <a:t>Reid v. </a:t>
            </a:r>
            <a:r>
              <a:rPr lang="en-US" sz="3600" dirty="0" err="1"/>
              <a:t>Donelan</a:t>
            </a:r>
            <a:r>
              <a:rPr lang="en-US" sz="3600" dirty="0"/>
              <a:t>, 390 F.Supp.3d 201 (D. Mass. 2019)</a:t>
            </a:r>
          </a:p>
          <a:p>
            <a:pPr marL="571500" indent="-571500">
              <a:buFont typeface="Arial" panose="020B0604020202020204" pitchFamily="34" charset="0"/>
              <a:buChar char="•"/>
            </a:pPr>
            <a:r>
              <a:rPr lang="en-US" sz="3600" dirty="0"/>
              <a:t>Pereira Brito v. Barr, 395 F.Supp.3d 135 (D. Mass. 2019)</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dirty="0">
                <a:solidFill>
                  <a:schemeClr val="tx1"/>
                </a:solidFill>
              </a:rPr>
              <a:t>Bond and the Burden</a:t>
            </a:r>
            <a:br>
              <a:rPr lang="en-US" dirty="0">
                <a:solidFill>
                  <a:schemeClr val="tx1"/>
                </a:solidFill>
              </a:rPr>
            </a:br>
            <a:r>
              <a:rPr lang="en-US" dirty="0">
                <a:solidFill>
                  <a:schemeClr val="tx1"/>
                </a:solidFill>
              </a:rPr>
              <a:t>of Proof</a:t>
            </a:r>
          </a:p>
        </p:txBody>
      </p:sp>
      <p:sp>
        <p:nvSpPr>
          <p:cNvPr id="3" name="Subtitle 2"/>
          <p:cNvSpPr>
            <a:spLocks noGrp="1"/>
          </p:cNvSpPr>
          <p:nvPr>
            <p:ph type="subTitle" idx="1"/>
          </p:nvPr>
        </p:nvSpPr>
        <p:spPr>
          <a:xfrm>
            <a:off x="609600" y="1905000"/>
            <a:ext cx="7681913" cy="3200400"/>
          </a:xfrm>
        </p:spPr>
        <p:txBody>
          <a:bodyPr>
            <a:normAutofit/>
          </a:bodyPr>
          <a:lstStyle/>
          <a:p>
            <a:endParaRPr lang="en-US" sz="4000" dirty="0"/>
          </a:p>
          <a:p>
            <a:r>
              <a:rPr lang="en-US" sz="4000" dirty="0"/>
              <a:t>Applying Pereira Brito</a:t>
            </a:r>
          </a:p>
          <a:p>
            <a:pPr marL="571500" indent="-571500">
              <a:buFont typeface="Arial" panose="020B0604020202020204" pitchFamily="34" charset="0"/>
              <a:buChar char="•"/>
            </a:pPr>
            <a:r>
              <a:rPr lang="en-US" sz="4000" dirty="0">
                <a:solidFill>
                  <a:srgbClr val="002060"/>
                </a:solidFill>
              </a:rPr>
              <a:t>Danger</a:t>
            </a:r>
          </a:p>
          <a:p>
            <a:pPr marL="571500" indent="-571500">
              <a:buFont typeface="Arial" panose="020B0604020202020204" pitchFamily="34" charset="0"/>
              <a:buChar char="•"/>
            </a:pPr>
            <a:r>
              <a:rPr lang="en-US" sz="4000" dirty="0">
                <a:solidFill>
                  <a:srgbClr val="002060"/>
                </a:solidFill>
              </a:rPr>
              <a:t>Flight Risk</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265112556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sz="4400" dirty="0">
                <a:solidFill>
                  <a:schemeClr val="tx1"/>
                </a:solidFill>
              </a:rPr>
              <a:t>Termination, Continuances, </a:t>
            </a:r>
            <a:br>
              <a:rPr lang="en-US" sz="4400" dirty="0">
                <a:solidFill>
                  <a:schemeClr val="tx1"/>
                </a:solidFill>
              </a:rPr>
            </a:br>
            <a:r>
              <a:rPr lang="en-US" sz="4400" dirty="0">
                <a:solidFill>
                  <a:schemeClr val="tx1"/>
                </a:solidFill>
              </a:rPr>
              <a:t>and Administrative Closure</a:t>
            </a:r>
          </a:p>
        </p:txBody>
      </p:sp>
      <p:sp>
        <p:nvSpPr>
          <p:cNvPr id="3" name="Subtitle 2"/>
          <p:cNvSpPr>
            <a:spLocks noGrp="1"/>
          </p:cNvSpPr>
          <p:nvPr>
            <p:ph type="subTitle" idx="1"/>
          </p:nvPr>
        </p:nvSpPr>
        <p:spPr>
          <a:xfrm>
            <a:off x="609600" y="1905000"/>
            <a:ext cx="7681913" cy="3200400"/>
          </a:xfrm>
        </p:spPr>
        <p:txBody>
          <a:bodyPr>
            <a:normAutofit fontScale="92500" lnSpcReduction="20000"/>
          </a:bodyPr>
          <a:lstStyle/>
          <a:p>
            <a:r>
              <a:rPr lang="en-US" sz="4000" dirty="0"/>
              <a:t>The Legal Landscape</a:t>
            </a:r>
          </a:p>
          <a:p>
            <a:endParaRPr lang="en-US" sz="4000" dirty="0"/>
          </a:p>
          <a:p>
            <a:pPr marL="571500" indent="-571500">
              <a:buFont typeface="Arial" panose="020B0604020202020204" pitchFamily="34" charset="0"/>
              <a:buChar char="•"/>
            </a:pPr>
            <a:r>
              <a:rPr lang="en-US" sz="4000" dirty="0">
                <a:solidFill>
                  <a:srgbClr val="002060"/>
                </a:solidFill>
              </a:rPr>
              <a:t>Matter of L-A-B-R-, 27 I&amp;N Dec. 405 (A.G. 2018)</a:t>
            </a:r>
          </a:p>
          <a:p>
            <a:pPr marL="571500" indent="-571500">
              <a:buFont typeface="Arial" panose="020B0604020202020204" pitchFamily="34" charset="0"/>
              <a:buChar char="•"/>
            </a:pPr>
            <a:r>
              <a:rPr lang="en-US" sz="4000" dirty="0">
                <a:solidFill>
                  <a:srgbClr val="002060"/>
                </a:solidFill>
              </a:rPr>
              <a:t>Matter of Castro-Tum, 27 I&amp;N Dec. 271 (A.G. 2018)</a:t>
            </a:r>
          </a:p>
          <a:p>
            <a:pPr marL="571500" indent="-571500">
              <a:buFont typeface="Arial" panose="020B0604020202020204" pitchFamily="34" charset="0"/>
              <a:buChar char="•"/>
            </a:pPr>
            <a:r>
              <a:rPr lang="en-US" sz="4000" dirty="0">
                <a:solidFill>
                  <a:srgbClr val="002060"/>
                </a:solidFill>
              </a:rPr>
              <a:t>Matter of Mayen, 27 I&amp;N Dec. 755 (BIA 2020)</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42409728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48227"/>
            <a:ext cx="7681913" cy="1143000"/>
          </a:xfrm>
        </p:spPr>
        <p:txBody>
          <a:bodyPr/>
          <a:lstStyle/>
          <a:p>
            <a:r>
              <a:rPr lang="en-US" dirty="0">
                <a:solidFill>
                  <a:schemeClr val="tx1"/>
                </a:solidFill>
              </a:rPr>
              <a:t>Preserving the Record</a:t>
            </a:r>
            <a:br>
              <a:rPr lang="en-US" dirty="0">
                <a:solidFill>
                  <a:schemeClr val="tx1"/>
                </a:solidFill>
              </a:rPr>
            </a:br>
            <a:r>
              <a:rPr lang="en-US" dirty="0">
                <a:solidFill>
                  <a:schemeClr val="tx1"/>
                </a:solidFill>
              </a:rPr>
              <a:t>for Appeal</a:t>
            </a:r>
          </a:p>
        </p:txBody>
      </p:sp>
      <p:sp>
        <p:nvSpPr>
          <p:cNvPr id="3" name="Subtitle 2"/>
          <p:cNvSpPr>
            <a:spLocks noGrp="1"/>
          </p:cNvSpPr>
          <p:nvPr>
            <p:ph type="subTitle" idx="1"/>
          </p:nvPr>
        </p:nvSpPr>
        <p:spPr>
          <a:xfrm>
            <a:off x="609600" y="1905000"/>
            <a:ext cx="7681913" cy="3200400"/>
          </a:xfrm>
        </p:spPr>
        <p:txBody>
          <a:bodyPr>
            <a:normAutofit fontScale="92500" lnSpcReduction="10000"/>
          </a:bodyPr>
          <a:lstStyle/>
          <a:p>
            <a:r>
              <a:rPr lang="en-US" sz="4000" dirty="0"/>
              <a:t> </a:t>
            </a:r>
          </a:p>
          <a:p>
            <a:pPr marL="571500" indent="-571500">
              <a:buFont typeface="Arial" panose="020B0604020202020204" pitchFamily="34" charset="0"/>
              <a:buChar char="•"/>
            </a:pPr>
            <a:r>
              <a:rPr lang="en-US" sz="4000" dirty="0">
                <a:solidFill>
                  <a:srgbClr val="002060"/>
                </a:solidFill>
              </a:rPr>
              <a:t>General principles</a:t>
            </a:r>
          </a:p>
          <a:p>
            <a:pPr marL="571500" indent="-571500">
              <a:buFont typeface="Arial" panose="020B0604020202020204" pitchFamily="34" charset="0"/>
              <a:buChar char="•"/>
            </a:pPr>
            <a:endParaRPr lang="en-US" sz="4000" dirty="0">
              <a:solidFill>
                <a:srgbClr val="002060"/>
              </a:solidFill>
            </a:endParaRPr>
          </a:p>
          <a:p>
            <a:pPr marL="571500" indent="-571500">
              <a:buFont typeface="Arial" panose="020B0604020202020204" pitchFamily="34" charset="0"/>
              <a:buChar char="•"/>
            </a:pPr>
            <a:r>
              <a:rPr lang="en-US" sz="4000" dirty="0">
                <a:solidFill>
                  <a:srgbClr val="002060"/>
                </a:solidFill>
              </a:rPr>
              <a:t>Best practices in Court</a:t>
            </a:r>
          </a:p>
          <a:p>
            <a:pPr marL="1028682" lvl="1" indent="-571500" algn="l">
              <a:buFont typeface="Arial" panose="020B0604020202020204" pitchFamily="34" charset="0"/>
              <a:buChar char="•"/>
            </a:pPr>
            <a:r>
              <a:rPr lang="en-US" sz="3200" dirty="0">
                <a:solidFill>
                  <a:srgbClr val="002060"/>
                </a:solidFill>
              </a:rPr>
              <a:t>Challenging the Notice to Appear</a:t>
            </a:r>
          </a:p>
          <a:p>
            <a:pPr marL="1028682" lvl="1" indent="-571500" algn="l">
              <a:buFont typeface="Arial" panose="020B0604020202020204" pitchFamily="34" charset="0"/>
              <a:buChar char="•"/>
            </a:pPr>
            <a:r>
              <a:rPr lang="en-US" sz="3200" dirty="0">
                <a:solidFill>
                  <a:srgbClr val="002060"/>
                </a:solidFill>
              </a:rPr>
              <a:t>Evidentiary Objections</a:t>
            </a:r>
          </a:p>
          <a:p>
            <a:pPr marL="1028682" lvl="1" indent="-571500" algn="l">
              <a:buFont typeface="Arial" panose="020B0604020202020204" pitchFamily="34" charset="0"/>
              <a:buChar char="•"/>
            </a:pPr>
            <a:r>
              <a:rPr lang="en-US" sz="3200" dirty="0">
                <a:solidFill>
                  <a:srgbClr val="002060"/>
                </a:solidFill>
              </a:rPr>
              <a:t>When and how to reserve appeal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353956565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 and Answers</a:t>
            </a:r>
          </a:p>
        </p:txBody>
      </p:sp>
      <p:sp>
        <p:nvSpPr>
          <p:cNvPr id="6" name="Subtitle 2">
            <a:extLst>
              <a:ext uri="{FF2B5EF4-FFF2-40B4-BE49-F238E27FC236}">
                <a16:creationId xmlns:a16="http://schemas.microsoft.com/office/drawing/2014/main" id="{E9309053-E998-432D-B1A6-7FDB1703158A}"/>
              </a:ext>
            </a:extLst>
          </p:cNvPr>
          <p:cNvSpPr>
            <a:spLocks noGrp="1"/>
          </p:cNvSpPr>
          <p:nvPr>
            <p:ph type="subTitle" idx="1"/>
          </p:nvPr>
        </p:nvSpPr>
        <p:spPr>
          <a:xfrm>
            <a:off x="381000" y="4344988"/>
            <a:ext cx="8031163" cy="461962"/>
          </a:xfrm>
        </p:spPr>
        <p:txBody>
          <a:bodyPr/>
          <a:lstStyle/>
          <a:p>
            <a:r>
              <a:rPr lang="en-US" dirty="0"/>
              <a:t>Please remember to complete evaluation:</a:t>
            </a:r>
          </a:p>
          <a:p>
            <a:r>
              <a:rPr lang="en-US" b="1" dirty="0">
                <a:hlinkClick r:id="rId2"/>
              </a:rPr>
              <a:t>https://www.surveymonkey.com/r/AILA2020</a:t>
            </a:r>
            <a:endParaRPr lang="en-US" b="1" dirty="0"/>
          </a:p>
        </p:txBody>
      </p:sp>
    </p:spTree>
    <p:extLst>
      <p:ext uri="{BB962C8B-B14F-4D97-AF65-F5344CB8AC3E}">
        <p14:creationId xmlns:p14="http://schemas.microsoft.com/office/powerpoint/2010/main" val="1333883121"/>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548</TotalTime>
  <Words>767</Words>
  <Application>Microsoft Office PowerPoint</Application>
  <PresentationFormat>On-screen Show (4:3)</PresentationFormat>
  <Paragraphs>52</Paragraphs>
  <Slides>6</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Courier New</vt:lpstr>
      <vt:lpstr>Wingdings</vt:lpstr>
      <vt:lpstr>1_Light_with Blue Bar Segoe Template</vt:lpstr>
      <vt:lpstr>White with Courier font for code slides</vt:lpstr>
      <vt:lpstr>Relief from Detention and Deportation at EOIR</vt:lpstr>
      <vt:lpstr>Bond and the Burden of Proof</vt:lpstr>
      <vt:lpstr>Bond and the Burden of Proof</vt:lpstr>
      <vt:lpstr>Termination, Continuances,  and Administrative Closure</vt:lpstr>
      <vt:lpstr>Preserving the Record for Appeal</vt:lpstr>
      <vt:lpstr>Questions and Answers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Header</dc:title>
  <dc:creator>Nareg</dc:creator>
  <cp:lastModifiedBy>Mitch Montgomery</cp:lastModifiedBy>
  <cp:revision>72</cp:revision>
  <dcterms:created xsi:type="dcterms:W3CDTF">2012-12-04T23:35:54Z</dcterms:created>
  <dcterms:modified xsi:type="dcterms:W3CDTF">2020-02-14T20:02:36Z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